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495" r:id="rId3"/>
    <p:sldId id="369" r:id="rId4"/>
    <p:sldId id="496" r:id="rId5"/>
    <p:sldId id="497" r:id="rId6"/>
    <p:sldId id="373" r:id="rId7"/>
    <p:sldId id="374" r:id="rId8"/>
    <p:sldId id="498" r:id="rId9"/>
    <p:sldId id="263" r:id="rId10"/>
    <p:sldId id="314" r:id="rId11"/>
    <p:sldId id="499" r:id="rId12"/>
    <p:sldId id="264" r:id="rId13"/>
    <p:sldId id="265" r:id="rId14"/>
    <p:sldId id="460" r:id="rId15"/>
    <p:sldId id="266" r:id="rId16"/>
    <p:sldId id="372" r:id="rId17"/>
    <p:sldId id="308" r:id="rId18"/>
    <p:sldId id="390" r:id="rId19"/>
    <p:sldId id="268" r:id="rId20"/>
    <p:sldId id="500" r:id="rId21"/>
    <p:sldId id="504" r:id="rId22"/>
    <p:sldId id="413" r:id="rId23"/>
    <p:sldId id="414" r:id="rId24"/>
    <p:sldId id="505" r:id="rId25"/>
    <p:sldId id="415" r:id="rId26"/>
    <p:sldId id="416" r:id="rId27"/>
    <p:sldId id="501" r:id="rId28"/>
    <p:sldId id="326" r:id="rId29"/>
    <p:sldId id="502" r:id="rId30"/>
    <p:sldId id="417" r:id="rId31"/>
    <p:sldId id="423" r:id="rId32"/>
    <p:sldId id="288" r:id="rId33"/>
    <p:sldId id="485" r:id="rId34"/>
    <p:sldId id="503"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B3B3"/>
    <a:srgbClr val="EECA00"/>
    <a:srgbClr val="AB82FF"/>
    <a:srgbClr val="EFC900"/>
    <a:srgbClr val="CDA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4" autoAdjust="0"/>
    <p:restoredTop sz="79644" autoAdjust="0"/>
  </p:normalViewPr>
  <p:slideViewPr>
    <p:cSldViewPr snapToGrid="0" snapToObjects="1" showGuides="1">
      <p:cViewPr varScale="1">
        <p:scale>
          <a:sx n="87" d="100"/>
          <a:sy n="87" d="100"/>
        </p:scale>
        <p:origin x="2344" y="200"/>
      </p:cViewPr>
      <p:guideLst>
        <p:guide orient="horz"/>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F67E39-2CA8-214E-9406-321EB52C97DA}" type="datetimeFigureOut">
              <a:rPr lang="en-US" smtClean="0"/>
              <a:t>10/6/22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54B926-4899-AB41-90DC-9079139B742A}" type="slidenum">
              <a:rPr lang="en-US" smtClean="0"/>
              <a:t>‹#›</a:t>
            </a:fld>
            <a:endParaRPr lang="en-US"/>
          </a:p>
        </p:txBody>
      </p:sp>
    </p:spTree>
    <p:extLst>
      <p:ext uri="{BB962C8B-B14F-4D97-AF65-F5344CB8AC3E}">
        <p14:creationId xmlns:p14="http://schemas.microsoft.com/office/powerpoint/2010/main" val="25179418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was</a:t>
            </a:r>
            <a:r>
              <a:rPr lang="en-US" baseline="0" dirty="0"/>
              <a:t> a close collaborations with Patrick Brennan and Michael </a:t>
            </a:r>
            <a:r>
              <a:rPr lang="en-US" baseline="0" dirty="0" err="1"/>
              <a:t>Brenners</a:t>
            </a:r>
            <a:r>
              <a:rPr lang="en-US" baseline="0" dirty="0"/>
              <a:t> groups. These are all the people that contributed to this project. I lead the data analysis part of this project and Patrick lead the experimental side of things.</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a:t>
            </a:fld>
            <a:endParaRPr lang="en-US"/>
          </a:p>
        </p:txBody>
      </p:sp>
    </p:spTree>
    <p:extLst>
      <p:ext uri="{BB962C8B-B14F-4D97-AF65-F5344CB8AC3E}">
        <p14:creationId xmlns:p14="http://schemas.microsoft.com/office/powerpoint/2010/main" val="352672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t>
            </a:r>
            <a:r>
              <a:rPr lang="en-US" dirty="0"/>
              <a:t> found about 1K genes that associated </a:t>
            </a:r>
            <a:r>
              <a:rPr lang="en-US" dirty="0" err="1"/>
              <a:t>possitively</a:t>
            </a:r>
            <a:r>
              <a:rPr lang="en-US" dirty="0"/>
              <a:t> with this gradient, so we called them innateness</a:t>
            </a:r>
            <a:r>
              <a:rPr lang="en-US" baseline="0" dirty="0"/>
              <a:t> genes, and close to 800 genes that associated negatively with this gradient and we called them </a:t>
            </a:r>
            <a:r>
              <a:rPr lang="en-US" baseline="0" dirty="0" err="1"/>
              <a:t>adaptiveness</a:t>
            </a:r>
            <a:r>
              <a:rPr lang="en-US" baseline="0" dirty="0"/>
              <a:t> genes. In the </a:t>
            </a:r>
            <a:r>
              <a:rPr lang="en-US" baseline="0" dirty="0" err="1"/>
              <a:t>heatmap</a:t>
            </a:r>
            <a:r>
              <a:rPr lang="en-US" baseline="0" dirty="0"/>
              <a:t> you can see some examples in protein coding genes, these innateness gens have low expression in purple in the adaptive side, and gradually increase their expression with highest </a:t>
            </a:r>
            <a:r>
              <a:rPr lang="en-US" baseline="0" dirty="0" err="1"/>
              <a:t>expession</a:t>
            </a:r>
            <a:r>
              <a:rPr lang="en-US" baseline="0" dirty="0"/>
              <a:t> in NK cells. You se the opposite pattern in </a:t>
            </a:r>
            <a:r>
              <a:rPr lang="en-US" baseline="0" dirty="0" err="1"/>
              <a:t>adaptiveness</a:t>
            </a:r>
            <a:r>
              <a:rPr lang="en-US" baseline="0" dirty="0"/>
              <a:t> genes. And the </a:t>
            </a:r>
            <a:r>
              <a:rPr lang="en-US" baseline="0" dirty="0" err="1"/>
              <a:t>sema</a:t>
            </a:r>
            <a:r>
              <a:rPr lang="en-US" baseline="0" dirty="0"/>
              <a:t> for </a:t>
            </a:r>
            <a:r>
              <a:rPr lang="en-US" baseline="0" dirty="0" err="1"/>
              <a:t>lincRNA</a:t>
            </a:r>
            <a:r>
              <a:rPr lang="en-US" baseline="0" dirty="0"/>
              <a:t> genes. So good, now we have a list of thousands of genes associated with the gradient, next we asked, what these genes, what is characteristic of these genes, what is the function of the genes associated positively with the gradient and what are the </a:t>
            </a:r>
            <a:r>
              <a:rPr lang="en-US" baseline="0" dirty="0" err="1"/>
              <a:t>funcionts</a:t>
            </a:r>
            <a:r>
              <a:rPr lang="en-US" baseline="0" dirty="0"/>
              <a:t> of the genes associated negatively with the gradient?</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11</a:t>
            </a:fld>
            <a:endParaRPr lang="en-US"/>
          </a:p>
        </p:txBody>
      </p:sp>
    </p:spTree>
    <p:extLst>
      <p:ext uri="{BB962C8B-B14F-4D97-AF65-F5344CB8AC3E}">
        <p14:creationId xmlns:p14="http://schemas.microsoft.com/office/powerpoint/2010/main" val="366417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performed pathway enrichment analysis on the innateness genes, and we found within the </a:t>
            </a:r>
            <a:r>
              <a:rPr lang="en-US" baseline="0" dirty="0" err="1"/>
              <a:t>signficcant</a:t>
            </a:r>
            <a:r>
              <a:rPr lang="en-US" baseline="0" dirty="0"/>
              <a:t> terms functions related to </a:t>
            </a:r>
            <a:r>
              <a:rPr lang="en-US" baseline="0" dirty="0" err="1"/>
              <a:t>cytotoxcity</a:t>
            </a:r>
            <a:r>
              <a:rPr lang="en-US" baseline="0" dirty="0"/>
              <a:t> and migration. Here is a volcano plot of genes plotted by their beta or innateness level, and their </a:t>
            </a:r>
            <a:r>
              <a:rPr lang="mr-IN" baseline="0" dirty="0"/>
              <a:t>–</a:t>
            </a:r>
            <a:r>
              <a:rPr lang="en-US" baseline="0" dirty="0"/>
              <a:t>log10(P value), and in blue are colored the genes pertaining to the NK mediated immunity and cellular defense response GO terms. You can see they are mostly on the </a:t>
            </a:r>
            <a:r>
              <a:rPr lang="en-US" baseline="0" dirty="0" err="1"/>
              <a:t>innatenes</a:t>
            </a:r>
            <a:r>
              <a:rPr lang="en-US" baseline="0" dirty="0"/>
              <a:t> side of the plot, some examples are GZMB, </a:t>
            </a:r>
            <a:r>
              <a:rPr lang="en-US" baseline="0" dirty="0" err="1"/>
              <a:t>Tyrobp</a:t>
            </a:r>
            <a:r>
              <a:rPr lang="en-US" baseline="0" dirty="0"/>
              <a:t>, </a:t>
            </a:r>
            <a:r>
              <a:rPr lang="en-US" baseline="0" dirty="0" err="1"/>
              <a:t>granulysine</a:t>
            </a:r>
            <a:r>
              <a:rPr lang="en-US" baseline="0" dirty="0"/>
              <a:t>, </a:t>
            </a:r>
            <a:r>
              <a:rPr lang="en-US" baseline="0" dirty="0" err="1"/>
              <a:t>perforing</a:t>
            </a:r>
            <a:r>
              <a:rPr lang="en-US" baseline="0" dirty="0"/>
              <a:t>, cxc3R1 </a:t>
            </a:r>
            <a:r>
              <a:rPr lang="en-US" baseline="0" dirty="0" err="1"/>
              <a:t>kir</a:t>
            </a:r>
            <a:r>
              <a:rPr lang="en-US" baseline="0" dirty="0"/>
              <a:t> receptors</a:t>
            </a:r>
            <a:r>
              <a:rPr lang="mr-IN" baseline="0" dirty="0"/>
              <a:t>…</a:t>
            </a:r>
            <a:r>
              <a:rPr lang="en-US" baseline="0" dirty="0"/>
              <a:t> And here are plotted the transcript levels of the gene that codes for </a:t>
            </a:r>
            <a:r>
              <a:rPr lang="en-US" baseline="0" dirty="0" err="1"/>
              <a:t>granulysin</a:t>
            </a:r>
            <a:r>
              <a:rPr lang="en-US" baseline="0" dirty="0"/>
              <a:t>. You can see how it’s expression follows the gradient. Patrick did protein level validations of many genes, here is the </a:t>
            </a:r>
            <a:r>
              <a:rPr lang="en-US" baseline="0" dirty="0" err="1"/>
              <a:t>granulysing</a:t>
            </a:r>
            <a:r>
              <a:rPr lang="en-US" baseline="0" dirty="0"/>
              <a:t> example with protein levels in the x-axis and transcript levels on the y-axis.</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12</a:t>
            </a:fld>
            <a:endParaRPr lang="en-US"/>
          </a:p>
        </p:txBody>
      </p:sp>
    </p:spTree>
    <p:extLst>
      <p:ext uri="{BB962C8B-B14F-4D97-AF65-F5344CB8AC3E}">
        <p14:creationId xmlns:p14="http://schemas.microsoft.com/office/powerpoint/2010/main" val="195111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observed</a:t>
            </a:r>
            <a:r>
              <a:rPr lang="en-US" baseline="0" dirty="0"/>
              <a:t> that some cytokines such as IFNG were innateness genes, and since many cytokines are lowly expressed, we summed up the transcript levels from all of the cytokines, and you can see the amount of total cytokine encoding transcripts correlates with innateness. So this suggests that innate T cells are </a:t>
            </a:r>
            <a:r>
              <a:rPr lang="en-US" baseline="0" dirty="0" err="1"/>
              <a:t>upregulating</a:t>
            </a:r>
            <a:r>
              <a:rPr lang="en-US" baseline="0" dirty="0"/>
              <a:t> their cytokine genes to have mRNA ready to be rapidly translated when they get stimulated.</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13</a:t>
            </a:fld>
            <a:endParaRPr lang="en-US"/>
          </a:p>
        </p:txBody>
      </p:sp>
    </p:spTree>
    <p:extLst>
      <p:ext uri="{BB962C8B-B14F-4D97-AF65-F5344CB8AC3E}">
        <p14:creationId xmlns:p14="http://schemas.microsoft.com/office/powerpoint/2010/main" val="426972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observed</a:t>
            </a:r>
            <a:r>
              <a:rPr lang="en-US" baseline="0" dirty="0"/>
              <a:t> that some cytokines such as IFNG were innateness genes, and since many cytokines are lowly expressed, we summed up the transcript levels from all of the cytokines, and you can see the amount of total cytokine encoding transcripts correlates with innateness. So this suggests that innate T cells are </a:t>
            </a:r>
            <a:r>
              <a:rPr lang="en-US" baseline="0" dirty="0" err="1"/>
              <a:t>upregulating</a:t>
            </a:r>
            <a:r>
              <a:rPr lang="en-US" baseline="0" dirty="0"/>
              <a:t> their cytokine genes to have mRNA ready to be rapidly translated when they get stimulated.</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14</a:t>
            </a:fld>
            <a:endParaRPr lang="en-US"/>
          </a:p>
        </p:txBody>
      </p:sp>
    </p:spTree>
    <p:extLst>
      <p:ext uri="{BB962C8B-B14F-4D97-AF65-F5344CB8AC3E}">
        <p14:creationId xmlns:p14="http://schemas.microsoft.com/office/powerpoint/2010/main" val="4269728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tested this</a:t>
            </a:r>
            <a:r>
              <a:rPr lang="en-US" baseline="0" dirty="0"/>
              <a:t> hypothesis by measuring IFNG protein levels in all of the cell types, and you can see in </a:t>
            </a:r>
            <a:r>
              <a:rPr lang="en-US" baseline="0" dirty="0" err="1"/>
              <a:t>unstimulated</a:t>
            </a:r>
            <a:r>
              <a:rPr lang="en-US" baseline="0" dirty="0"/>
              <a:t> cells, IFNG is overall low, if you stimulate the cells with PMA </a:t>
            </a:r>
            <a:r>
              <a:rPr lang="en-US" baseline="0" dirty="0" err="1"/>
              <a:t>Ionomycin</a:t>
            </a:r>
            <a:r>
              <a:rPr lang="en-US" baseline="0" dirty="0"/>
              <a:t>, IFNG levels are high, if you block translation with </a:t>
            </a:r>
            <a:r>
              <a:rPr lang="en-US" baseline="0" dirty="0" err="1"/>
              <a:t>cyclohexmide</a:t>
            </a:r>
            <a:r>
              <a:rPr lang="en-US" baseline="0" dirty="0"/>
              <a:t>, you basically block IFNG production, but if you block transcription, there is still a lot of IFNG that is produced, indicating that the IFNG is in the presence of pre-formed mRNA, ready to be translated as soon as the cells get the signal. This is a general pattern across all cell types, they are storing some IFNG as pre-formed mRNA, but innate T cells and NK cells have more transcripts for IFNG and other cytokines ready to be translated.</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15</a:t>
            </a:fld>
            <a:endParaRPr lang="en-US"/>
          </a:p>
        </p:txBody>
      </p:sp>
    </p:spTree>
    <p:extLst>
      <p:ext uri="{BB962C8B-B14F-4D97-AF65-F5344CB8AC3E}">
        <p14:creationId xmlns:p14="http://schemas.microsoft.com/office/powerpoint/2010/main" val="3257164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measured</a:t>
            </a:r>
            <a:r>
              <a:rPr lang="en-US" baseline="0" dirty="0"/>
              <a:t> the amount of active </a:t>
            </a:r>
            <a:r>
              <a:rPr lang="en-US" baseline="0" dirty="0" err="1"/>
              <a:t>tranlation</a:t>
            </a:r>
            <a:r>
              <a:rPr lang="en-US" baseline="0" dirty="0"/>
              <a:t> in these cells with a </a:t>
            </a:r>
            <a:r>
              <a:rPr lang="en-US" baseline="0" dirty="0" err="1"/>
              <a:t>ribopuromycilation</a:t>
            </a:r>
            <a:r>
              <a:rPr lang="en-US" baseline="0" dirty="0"/>
              <a:t> assay. Were cells are treated with </a:t>
            </a:r>
            <a:r>
              <a:rPr lang="en-US" baseline="0" dirty="0" err="1"/>
              <a:t>ribopuromycin</a:t>
            </a:r>
            <a:r>
              <a:rPr lang="en-US" baseline="0" dirty="0"/>
              <a:t>, which gets </a:t>
            </a:r>
            <a:r>
              <a:rPr lang="en-US" baseline="0" dirty="0" err="1"/>
              <a:t>stuckk</a:t>
            </a:r>
            <a:r>
              <a:rPr lang="en-US" baseline="0" dirty="0"/>
              <a:t> in ribosome that are actively translating at that time, and then we measure the amount of </a:t>
            </a:r>
            <a:r>
              <a:rPr lang="en-US" baseline="0" dirty="0" err="1"/>
              <a:t>ribopuromycin</a:t>
            </a:r>
            <a:r>
              <a:rPr lang="en-US" baseline="0" dirty="0"/>
              <a:t> stuck, we we are measuring the amount of active translation. So it turns out that the amount of active translation also follows the innateness gradient, with innate side having higher amounts of active translation, which </a:t>
            </a:r>
            <a:r>
              <a:rPr lang="en-US" baseline="0" dirty="0" err="1"/>
              <a:t>suggessts</a:t>
            </a:r>
            <a:r>
              <a:rPr lang="en-US" baseline="0" dirty="0"/>
              <a:t> this could be part of this readiness to react to a stimulus.</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16</a:t>
            </a:fld>
            <a:endParaRPr lang="en-US"/>
          </a:p>
        </p:txBody>
      </p:sp>
    </p:spTree>
    <p:extLst>
      <p:ext uri="{BB962C8B-B14F-4D97-AF65-F5344CB8AC3E}">
        <p14:creationId xmlns:p14="http://schemas.microsoft.com/office/powerpoint/2010/main" val="3677247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looked at the</a:t>
            </a:r>
            <a:r>
              <a:rPr lang="en-US" baseline="0" dirty="0"/>
              <a:t> </a:t>
            </a:r>
            <a:r>
              <a:rPr lang="en-US" baseline="0" dirty="0" err="1"/>
              <a:t>adaptiveness</a:t>
            </a:r>
            <a:r>
              <a:rPr lang="en-US" baseline="0" dirty="0"/>
              <a:t> genes, and to which pathways they belonged to. We most of the significant pathways were related to ribosomes and translation activity. For example, out top GO term was “cytosolic ribosome”. And in blue are all the genes that have that GO term. You can see they are many and most of them on the </a:t>
            </a:r>
            <a:r>
              <a:rPr lang="en-US" baseline="0" dirty="0" err="1"/>
              <a:t>adaptiveness</a:t>
            </a:r>
            <a:r>
              <a:rPr lang="en-US" baseline="0" dirty="0"/>
              <a:t> side, although with small effect sizes. Here is an example of the RPL36 gene. And we saw that this type of pattern was true not only for mRNA coding for ribosomal proteins, but for mRNA encoding for other genes in the translation machinery, like elongation factors. And our top </a:t>
            </a:r>
            <a:r>
              <a:rPr lang="en-US" baseline="0" dirty="0" err="1"/>
              <a:t>adaptivenes</a:t>
            </a:r>
            <a:r>
              <a:rPr lang="en-US" baseline="0" dirty="0"/>
              <a:t> TF was MYC, who is known to regulate </a:t>
            </a:r>
            <a:r>
              <a:rPr lang="en-US" baseline="0" dirty="0" err="1"/>
              <a:t>rRNAs</a:t>
            </a:r>
            <a:r>
              <a:rPr lang="en-US" baseline="0" dirty="0"/>
              <a:t>. So we then quantified with </a:t>
            </a:r>
            <a:r>
              <a:rPr lang="en-US" baseline="0" dirty="0" err="1"/>
              <a:t>qPCR</a:t>
            </a:r>
            <a:r>
              <a:rPr lang="en-US" baseline="0" dirty="0"/>
              <a:t> the 47S ribosomal RNA precursor and saw that it correlated with </a:t>
            </a:r>
            <a:r>
              <a:rPr lang="en-US" baseline="0" dirty="0" err="1"/>
              <a:t>adaptiveness</a:t>
            </a:r>
            <a:r>
              <a:rPr lang="en-US" baseline="0" dirty="0"/>
              <a:t>. So after these findings we thought, well, may be all these things together mean adaptive T cells are prioritizing proliferation over effector functions.</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17</a:t>
            </a:fld>
            <a:endParaRPr lang="en-US"/>
          </a:p>
        </p:txBody>
      </p:sp>
    </p:spTree>
    <p:extLst>
      <p:ext uri="{BB962C8B-B14F-4D97-AF65-F5344CB8AC3E}">
        <p14:creationId xmlns:p14="http://schemas.microsoft.com/office/powerpoint/2010/main" val="3248878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stimulated</a:t>
            </a:r>
            <a:r>
              <a:rPr lang="en-US" baseline="0" dirty="0"/>
              <a:t> the different T cell populations with anti-CD3/CD28 beads  and measured their proliferation with CFSE. You can see that at 3 days, most of the adaptive T cells have divided several times already, whereas in innate T cells, there is a wider variation of cell </a:t>
            </a:r>
            <a:r>
              <a:rPr lang="en-US" baseline="0" dirty="0" err="1"/>
              <a:t>dividions</a:t>
            </a:r>
            <a:r>
              <a:rPr lang="en-US" baseline="0" dirty="0"/>
              <a:t>, with a lot of the cells not having divided yet. At 4 and 5 days you still see this lag in cell </a:t>
            </a:r>
            <a:r>
              <a:rPr lang="en-US" baseline="0" dirty="0" err="1"/>
              <a:t>dividiosn</a:t>
            </a:r>
            <a:r>
              <a:rPr lang="en-US" baseline="0" dirty="0"/>
              <a:t> in innate T cells. On the bottom we plotted the division index per cell type, and you can see this follows an </a:t>
            </a:r>
            <a:r>
              <a:rPr lang="en-US" baseline="0" dirty="0" err="1"/>
              <a:t>adaptiveness</a:t>
            </a:r>
            <a:r>
              <a:rPr lang="en-US" baseline="0" dirty="0"/>
              <a:t> trend.</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19</a:t>
            </a:fld>
            <a:endParaRPr lang="en-US"/>
          </a:p>
        </p:txBody>
      </p:sp>
    </p:spTree>
    <p:extLst>
      <p:ext uri="{BB962C8B-B14F-4D97-AF65-F5344CB8AC3E}">
        <p14:creationId xmlns:p14="http://schemas.microsoft.com/office/powerpoint/2010/main" val="88287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overall, this transcriptional signatures and functional assays</a:t>
            </a:r>
            <a:r>
              <a:rPr lang="en-US" baseline="0" dirty="0"/>
              <a:t> are telling us that as you increase innateness, you </a:t>
            </a:r>
            <a:r>
              <a:rPr lang="en-US" baseline="0" dirty="0" err="1"/>
              <a:t>downregulate</a:t>
            </a:r>
            <a:r>
              <a:rPr lang="en-US" baseline="0" dirty="0"/>
              <a:t> ribosomal machinery </a:t>
            </a:r>
            <a:r>
              <a:rPr lang="en-US" baseline="0" dirty="0" err="1"/>
              <a:t>transcprpts</a:t>
            </a:r>
            <a:r>
              <a:rPr lang="en-US" baseline="0" dirty="0"/>
              <a:t> and sacrifice proliferative capacity, while </a:t>
            </a:r>
            <a:r>
              <a:rPr lang="en-US" baseline="0" dirty="0" err="1"/>
              <a:t>upregulating</a:t>
            </a:r>
            <a:r>
              <a:rPr lang="en-US" baseline="0" dirty="0"/>
              <a:t> the effector </a:t>
            </a:r>
            <a:r>
              <a:rPr lang="en-US" baseline="0" dirty="0" err="1"/>
              <a:t>transcriptome</a:t>
            </a:r>
            <a:r>
              <a:rPr lang="en-US" baseline="0" dirty="0"/>
              <a:t> to make sure you get rapid cytokine production and response.</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20</a:t>
            </a:fld>
            <a:endParaRPr lang="en-US"/>
          </a:p>
        </p:txBody>
      </p:sp>
    </p:spTree>
    <p:extLst>
      <p:ext uri="{BB962C8B-B14F-4D97-AF65-F5344CB8AC3E}">
        <p14:creationId xmlns:p14="http://schemas.microsoft.com/office/powerpoint/2010/main" val="3967211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performed </a:t>
            </a:r>
            <a:r>
              <a:rPr lang="en-US" dirty="0" err="1"/>
              <a:t>scRNA-seq</a:t>
            </a:r>
            <a:r>
              <a:rPr lang="en-US" baseline="0" dirty="0"/>
              <a:t> ourselves on the same cell populations, from 2 donors, and using hashing antibodies from the CITE-</a:t>
            </a:r>
            <a:r>
              <a:rPr lang="en-US" baseline="0" dirty="0" err="1"/>
              <a:t>seq</a:t>
            </a:r>
            <a:r>
              <a:rPr lang="en-US" baseline="0" dirty="0"/>
              <a:t> protocol, we were able to collect </a:t>
            </a:r>
            <a:r>
              <a:rPr lang="en-US" baseline="0" dirty="0" err="1"/>
              <a:t>euql</a:t>
            </a:r>
            <a:r>
              <a:rPr lang="en-US" baseline="0" dirty="0"/>
              <a:t> proportions of cells form each cell type and put them all on one 10X run. If we project the cells on UMAP space, you can see they </a:t>
            </a:r>
            <a:r>
              <a:rPr lang="en-US" baseline="0" dirty="0" err="1"/>
              <a:t>overal</a:t>
            </a:r>
            <a:r>
              <a:rPr lang="en-US" baseline="0" dirty="0"/>
              <a:t> cluster by cell type, and we can see again the </a:t>
            </a:r>
            <a:r>
              <a:rPr lang="en-US" baseline="0" dirty="0" err="1"/>
              <a:t>ainnateness</a:t>
            </a:r>
            <a:r>
              <a:rPr lang="en-US" baseline="0" dirty="0"/>
              <a:t> gradient if we color each cell by their innateness score, </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22</a:t>
            </a:fld>
            <a:endParaRPr lang="en-US"/>
          </a:p>
        </p:txBody>
      </p:sp>
    </p:spTree>
    <p:extLst>
      <p:ext uri="{BB962C8B-B14F-4D97-AF65-F5344CB8AC3E}">
        <p14:creationId xmlns:p14="http://schemas.microsoft.com/office/powerpoint/2010/main" val="304899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most studied</a:t>
            </a:r>
            <a:r>
              <a:rPr lang="en-US" baseline="0" dirty="0"/>
              <a:t> T cells are the MHC restricted T cells that have a highly variable alpha beta T cell receptor that recognizes a wide variety of peptide antigens presented by MHC molecules. CD4 T cells recognize MHC class II, and CD8 T cells recognize MHC class I. But there are also other less conventional T cells that recognize other types of antigens presented by other proteins. For examples </a:t>
            </a:r>
            <a:r>
              <a:rPr lang="en-US" baseline="0" dirty="0" err="1"/>
              <a:t>iNKT</a:t>
            </a:r>
            <a:r>
              <a:rPr lang="en-US" baseline="0" dirty="0"/>
              <a:t> cells are CD1-restricted and recognize lipid antigens. MAIT cells are MR1-restricted and can recognize vitamin B derivatives, and there are these other types of T cells that express </a:t>
            </a:r>
            <a:r>
              <a:rPr lang="en-US" baseline="0" dirty="0" err="1"/>
              <a:t>gama</a:t>
            </a:r>
            <a:r>
              <a:rPr lang="en-US" baseline="0" dirty="0"/>
              <a:t> delta TCRs  that can recognize </a:t>
            </a:r>
            <a:r>
              <a:rPr lang="en-US" baseline="0" dirty="0" err="1"/>
              <a:t>phospoantigens</a:t>
            </a:r>
            <a:r>
              <a:rPr lang="en-US" baseline="0" dirty="0"/>
              <a:t> but their antigens and who presents them are not completely established yet. And there are other cells within this family that I am not talking about. These </a:t>
            </a:r>
            <a:r>
              <a:rPr lang="en-US" baseline="0" dirty="0" err="1"/>
              <a:t>unvonventional</a:t>
            </a:r>
            <a:r>
              <a:rPr lang="en-US" baseline="0" dirty="0"/>
              <a:t> T cells play important roles in host defense, cancer, </a:t>
            </a:r>
            <a:r>
              <a:rPr lang="en-US" baseline="0" dirty="0" err="1"/>
              <a:t>autoimune</a:t>
            </a:r>
            <a:r>
              <a:rPr lang="en-US" baseline="0" dirty="0"/>
              <a:t> disease and allergy </a:t>
            </a:r>
            <a:r>
              <a:rPr lang="mr-IN" baseline="0" dirty="0"/>
              <a:t>…</a:t>
            </a:r>
            <a:r>
              <a:rPr lang="en-US" baseline="0" dirty="0"/>
              <a:t>. And they have properties that make them more “innate-like”. For example, they can get activated by cytokines without needing TCR activation, they are also known as poised effectors because they can have an effector response without previous antigen exposure. So because of these more innate like properties we are calling them innate T cells. </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3</a:t>
            </a:fld>
            <a:endParaRPr lang="en-US"/>
          </a:p>
        </p:txBody>
      </p:sp>
    </p:spTree>
    <p:extLst>
      <p:ext uri="{BB962C8B-B14F-4D97-AF65-F5344CB8AC3E}">
        <p14:creationId xmlns:p14="http://schemas.microsoft.com/office/powerpoint/2010/main" val="35486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performed </a:t>
            </a:r>
            <a:r>
              <a:rPr lang="en-US" dirty="0" err="1"/>
              <a:t>scRNA-seq</a:t>
            </a:r>
            <a:r>
              <a:rPr lang="en-US" baseline="0" dirty="0"/>
              <a:t> ourselves on the same cell populations, from 2 donors, and using hashing antibodies from the CITE-</a:t>
            </a:r>
            <a:r>
              <a:rPr lang="en-US" baseline="0" dirty="0" err="1"/>
              <a:t>seq</a:t>
            </a:r>
            <a:r>
              <a:rPr lang="en-US" baseline="0" dirty="0"/>
              <a:t> protocol, we were able to collect </a:t>
            </a:r>
            <a:r>
              <a:rPr lang="en-US" baseline="0" dirty="0" err="1"/>
              <a:t>euql</a:t>
            </a:r>
            <a:r>
              <a:rPr lang="en-US" baseline="0" dirty="0"/>
              <a:t> proportions of cells form each cell type and put them all on one 10X run. If we project the cells on UMAP space, you can see they </a:t>
            </a:r>
            <a:r>
              <a:rPr lang="en-US" baseline="0" dirty="0" err="1"/>
              <a:t>overal</a:t>
            </a:r>
            <a:r>
              <a:rPr lang="en-US" baseline="0" dirty="0"/>
              <a:t> cluster by cell type, and we can see again the </a:t>
            </a:r>
            <a:r>
              <a:rPr lang="en-US" baseline="0" dirty="0" err="1"/>
              <a:t>ainnateness</a:t>
            </a:r>
            <a:r>
              <a:rPr lang="en-US" baseline="0" dirty="0"/>
              <a:t> gradient if we color each cell by their innateness score, </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23</a:t>
            </a:fld>
            <a:endParaRPr lang="en-US"/>
          </a:p>
        </p:txBody>
      </p:sp>
    </p:spTree>
    <p:extLst>
      <p:ext uri="{BB962C8B-B14F-4D97-AF65-F5344CB8AC3E}">
        <p14:creationId xmlns:p14="http://schemas.microsoft.com/office/powerpoint/2010/main" val="3048995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performed </a:t>
            </a:r>
            <a:r>
              <a:rPr lang="en-US" dirty="0" err="1"/>
              <a:t>scRNA-seq</a:t>
            </a:r>
            <a:r>
              <a:rPr lang="en-US" baseline="0" dirty="0"/>
              <a:t> ourselves on the same cell populations, from 2 donors, and using hashing antibodies from the CITE-</a:t>
            </a:r>
            <a:r>
              <a:rPr lang="en-US" baseline="0" dirty="0" err="1"/>
              <a:t>seq</a:t>
            </a:r>
            <a:r>
              <a:rPr lang="en-US" baseline="0" dirty="0"/>
              <a:t> protocol, we were able to collect </a:t>
            </a:r>
            <a:r>
              <a:rPr lang="en-US" baseline="0" dirty="0" err="1"/>
              <a:t>euql</a:t>
            </a:r>
            <a:r>
              <a:rPr lang="en-US" baseline="0" dirty="0"/>
              <a:t> proportions of cells form each cell type and put them all on one 10X run. If we project the cells on UMAP space, you can see they </a:t>
            </a:r>
            <a:r>
              <a:rPr lang="en-US" baseline="0" dirty="0" err="1"/>
              <a:t>overal</a:t>
            </a:r>
            <a:r>
              <a:rPr lang="en-US" baseline="0" dirty="0"/>
              <a:t> cluster by cell type, and we can see again the </a:t>
            </a:r>
            <a:r>
              <a:rPr lang="en-US" baseline="0" dirty="0" err="1"/>
              <a:t>ainnateness</a:t>
            </a:r>
            <a:r>
              <a:rPr lang="en-US" baseline="0" dirty="0"/>
              <a:t> gradient if we color each cell by their innateness score, </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24</a:t>
            </a:fld>
            <a:endParaRPr lang="en-US"/>
          </a:p>
        </p:txBody>
      </p:sp>
    </p:spTree>
    <p:extLst>
      <p:ext uri="{BB962C8B-B14F-4D97-AF65-F5344CB8AC3E}">
        <p14:creationId xmlns:p14="http://schemas.microsoft.com/office/powerpoint/2010/main" val="3229278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we cluster cells, these cluster into 4 clusters, that we are calling innateness states. And if we look at the cells form each cell type that are in each cluster, you can see there is some heterogeneity. For example, CD8 T cells are found the </a:t>
            </a:r>
            <a:r>
              <a:rPr lang="en-US" baseline="0" dirty="0" err="1"/>
              <a:t>majorrity</a:t>
            </a:r>
            <a:r>
              <a:rPr lang="en-US" baseline="0" dirty="0"/>
              <a:t> in </a:t>
            </a:r>
            <a:r>
              <a:rPr lang="en-US" baseline="0" dirty="0" err="1"/>
              <a:t>clsueter</a:t>
            </a:r>
            <a:r>
              <a:rPr lang="en-US" baseline="0" dirty="0"/>
              <a:t> 1 with the CD4s, but some on cluster 2, and </a:t>
            </a:r>
            <a:r>
              <a:rPr lang="en-US" baseline="0" dirty="0" err="1"/>
              <a:t>sume</a:t>
            </a:r>
            <a:r>
              <a:rPr lang="en-US" baseline="0" dirty="0"/>
              <a:t> on cluster 3. And if we check which genes are differentially expressed in these subsets, we can see they are again the innateness and </a:t>
            </a:r>
            <a:r>
              <a:rPr lang="en-US" baseline="0" dirty="0" err="1"/>
              <a:t>adaptiveness</a:t>
            </a:r>
            <a:r>
              <a:rPr lang="en-US" baseline="0" dirty="0"/>
              <a:t> genes.</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25</a:t>
            </a:fld>
            <a:endParaRPr lang="en-US"/>
          </a:p>
        </p:txBody>
      </p:sp>
    </p:spTree>
    <p:extLst>
      <p:ext uri="{BB962C8B-B14F-4D97-AF65-F5344CB8AC3E}">
        <p14:creationId xmlns:p14="http://schemas.microsoft.com/office/powerpoint/2010/main" val="284020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we cluster cells, these cluster into 4 clusters, that we are calling innateness states. And if we look at the cells form each cell type that are in each cluster, you can see there is some heterogeneity. For example, CD8 T cells are found the </a:t>
            </a:r>
            <a:r>
              <a:rPr lang="en-US" baseline="0" dirty="0" err="1"/>
              <a:t>majorrity</a:t>
            </a:r>
            <a:r>
              <a:rPr lang="en-US" baseline="0" dirty="0"/>
              <a:t> in </a:t>
            </a:r>
            <a:r>
              <a:rPr lang="en-US" baseline="0" dirty="0" err="1"/>
              <a:t>clsueter</a:t>
            </a:r>
            <a:r>
              <a:rPr lang="en-US" baseline="0" dirty="0"/>
              <a:t> 1 with the CD4s, but some on cluster 2, and </a:t>
            </a:r>
            <a:r>
              <a:rPr lang="en-US" baseline="0" dirty="0" err="1"/>
              <a:t>sume</a:t>
            </a:r>
            <a:r>
              <a:rPr lang="en-US" baseline="0" dirty="0"/>
              <a:t> on cluster 3. And if we check which genes are differentially expressed in these subsets, we can see they are again the innateness and </a:t>
            </a:r>
            <a:r>
              <a:rPr lang="en-US" baseline="0" dirty="0" err="1"/>
              <a:t>adaptiveness</a:t>
            </a:r>
            <a:r>
              <a:rPr lang="en-US" baseline="0" dirty="0"/>
              <a:t> genes.</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26</a:t>
            </a:fld>
            <a:endParaRPr lang="en-US"/>
          </a:p>
        </p:txBody>
      </p:sp>
    </p:spTree>
    <p:extLst>
      <p:ext uri="{BB962C8B-B14F-4D97-AF65-F5344CB8AC3E}">
        <p14:creationId xmlns:p14="http://schemas.microsoft.com/office/powerpoint/2010/main" val="284020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wanted to know if this innateness level was generalizable</a:t>
            </a:r>
            <a:r>
              <a:rPr lang="en-US" baseline="0" dirty="0"/>
              <a:t> within adaptive subsets, as CD4 and CD8 T cells can have effector </a:t>
            </a:r>
            <a:r>
              <a:rPr lang="en-US" baseline="0" dirty="0" err="1"/>
              <a:t>fuctions</a:t>
            </a:r>
            <a:r>
              <a:rPr lang="en-US" baseline="0" dirty="0"/>
              <a:t> too. And at the same time we wanted to see how innateness is in disease states. So we </a:t>
            </a:r>
            <a:r>
              <a:rPr lang="en-US" baseline="0" dirty="0" err="1"/>
              <a:t>deviced</a:t>
            </a:r>
            <a:r>
              <a:rPr lang="en-US" baseline="0" dirty="0"/>
              <a:t> an innateness score that basically  just takes the PC1 loadings of the genes we used in PCA, and multiplies them by their expression level in the sample of interest, and you sum that up and you get an innateness score, the higher the score the higher your innate </a:t>
            </a:r>
            <a:r>
              <a:rPr lang="en-US" baseline="0" dirty="0" err="1"/>
              <a:t>transcriptomic</a:t>
            </a:r>
            <a:r>
              <a:rPr lang="en-US" baseline="0" dirty="0"/>
              <a:t> signature. First we looked in a microarray expression dataset on HCMV infected individuals, where you can see naïve CD8 T cells are less innate then HCMV-specific memory CD8 T cells, and these are less innate than effector CD8+ T cells. We found a similar trend when we looked at low input RNA </a:t>
            </a:r>
            <a:r>
              <a:rPr lang="en-US" baseline="0" dirty="0" err="1"/>
              <a:t>seq</a:t>
            </a:r>
            <a:r>
              <a:rPr lang="en-US" baseline="0" dirty="0"/>
              <a:t> on CD4 T cells subsets in rheumatoid arthritis and </a:t>
            </a:r>
            <a:r>
              <a:rPr lang="en-US" baseline="0" dirty="0" err="1"/>
              <a:t>osteoarthirtis</a:t>
            </a:r>
            <a:r>
              <a:rPr lang="en-US" baseline="0" dirty="0"/>
              <a:t> patients. With the highest innateness in the effector subset that was </a:t>
            </a:r>
            <a:r>
              <a:rPr lang="en-US" baseline="0" dirty="0" err="1"/>
              <a:t>exapnded</a:t>
            </a:r>
            <a:r>
              <a:rPr lang="en-US" baseline="0" dirty="0"/>
              <a:t> in rheumatoid arthritis patients. And finally we looked a single cell </a:t>
            </a:r>
            <a:r>
              <a:rPr lang="en-US" baseline="0" dirty="0" err="1"/>
              <a:t>ranse</a:t>
            </a:r>
            <a:r>
              <a:rPr lang="en-US" baseline="0" dirty="0"/>
              <a:t> </a:t>
            </a:r>
            <a:r>
              <a:rPr lang="en-US" baseline="0" dirty="0" err="1"/>
              <a:t>qdataset</a:t>
            </a:r>
            <a:r>
              <a:rPr lang="en-US" baseline="0" dirty="0"/>
              <a:t> where they sorted immune cell types from breast tissue of 8 cancer patients, and as you can see, T cells in the </a:t>
            </a:r>
            <a:r>
              <a:rPr lang="en-US" baseline="0" dirty="0" err="1"/>
              <a:t>tumour</a:t>
            </a:r>
            <a:r>
              <a:rPr lang="en-US" baseline="0" dirty="0"/>
              <a:t> show overall more innateness than the T cells found in normal breast tissue.</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27</a:t>
            </a:fld>
            <a:endParaRPr lang="en-US"/>
          </a:p>
        </p:txBody>
      </p:sp>
    </p:spTree>
    <p:extLst>
      <p:ext uri="{BB962C8B-B14F-4D97-AF65-F5344CB8AC3E}">
        <p14:creationId xmlns:p14="http://schemas.microsoft.com/office/powerpoint/2010/main" val="1017406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wanted to know if this innateness level was generalizable</a:t>
            </a:r>
            <a:r>
              <a:rPr lang="en-US" baseline="0" dirty="0"/>
              <a:t> within adaptive subsets, as CD4 and CD8 T cells can have effector </a:t>
            </a:r>
            <a:r>
              <a:rPr lang="en-US" baseline="0" dirty="0" err="1"/>
              <a:t>fuctions</a:t>
            </a:r>
            <a:r>
              <a:rPr lang="en-US" baseline="0" dirty="0"/>
              <a:t> too. And at the same time we wanted to see how innateness is in disease states. So we </a:t>
            </a:r>
            <a:r>
              <a:rPr lang="en-US" baseline="0" dirty="0" err="1"/>
              <a:t>deviced</a:t>
            </a:r>
            <a:r>
              <a:rPr lang="en-US" baseline="0" dirty="0"/>
              <a:t> an innateness score that basically  just takes the PC1 loadings of the genes we used in PCA, and multiplies them by their expression level in the sample of interest, and you sum that up and you get an innateness score, the higher the score the higher your innate </a:t>
            </a:r>
            <a:r>
              <a:rPr lang="en-US" baseline="0" dirty="0" err="1"/>
              <a:t>transcriptomic</a:t>
            </a:r>
            <a:r>
              <a:rPr lang="en-US" baseline="0" dirty="0"/>
              <a:t> signature. First we looked in a microarray expression dataset on HCMV infected individuals, where you can see naïve CD8 T cells are less innate then HCMV-specific memory CD8 T cells, and these are less innate than effector CD8+ T cells. We found a similar trend when we looked at low input RNA </a:t>
            </a:r>
            <a:r>
              <a:rPr lang="en-US" baseline="0" dirty="0" err="1"/>
              <a:t>seq</a:t>
            </a:r>
            <a:r>
              <a:rPr lang="en-US" baseline="0" dirty="0"/>
              <a:t> on CD4 T cells subsets in rheumatoid arthritis and </a:t>
            </a:r>
            <a:r>
              <a:rPr lang="en-US" baseline="0" dirty="0" err="1"/>
              <a:t>osteoarthirtis</a:t>
            </a:r>
            <a:r>
              <a:rPr lang="en-US" baseline="0" dirty="0"/>
              <a:t> patients. With the highest innateness in the effector subset that was </a:t>
            </a:r>
            <a:r>
              <a:rPr lang="en-US" baseline="0" dirty="0" err="1"/>
              <a:t>exapnded</a:t>
            </a:r>
            <a:r>
              <a:rPr lang="en-US" baseline="0" dirty="0"/>
              <a:t> in rheumatoid arthritis patients. And finally we looked a single cell </a:t>
            </a:r>
            <a:r>
              <a:rPr lang="en-US" baseline="0" dirty="0" err="1"/>
              <a:t>ranse</a:t>
            </a:r>
            <a:r>
              <a:rPr lang="en-US" baseline="0" dirty="0"/>
              <a:t> </a:t>
            </a:r>
            <a:r>
              <a:rPr lang="en-US" baseline="0" dirty="0" err="1"/>
              <a:t>qdataset</a:t>
            </a:r>
            <a:r>
              <a:rPr lang="en-US" baseline="0" dirty="0"/>
              <a:t> where they sorted immune cell types from breast tissue of 8 cancer patients, and as you can see, T cells in the </a:t>
            </a:r>
            <a:r>
              <a:rPr lang="en-US" baseline="0" dirty="0" err="1"/>
              <a:t>tumour</a:t>
            </a:r>
            <a:r>
              <a:rPr lang="en-US" baseline="0" dirty="0"/>
              <a:t> show overall more innateness than the T cells found in normal breast tissue.</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28</a:t>
            </a:fld>
            <a:endParaRPr lang="en-US"/>
          </a:p>
        </p:txBody>
      </p:sp>
    </p:spTree>
    <p:extLst>
      <p:ext uri="{BB962C8B-B14F-4D97-AF65-F5344CB8AC3E}">
        <p14:creationId xmlns:p14="http://schemas.microsoft.com/office/powerpoint/2010/main" val="1017406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conclude, besides the take home of this innateness gradient being</a:t>
            </a:r>
            <a:r>
              <a:rPr lang="en-US" baseline="0" dirty="0"/>
              <a:t> a balance between effector </a:t>
            </a:r>
            <a:r>
              <a:rPr lang="en-US" baseline="0" dirty="0" err="1"/>
              <a:t>fucntion</a:t>
            </a:r>
            <a:r>
              <a:rPr lang="en-US" baseline="0" dirty="0"/>
              <a:t> and proliferative capacity, we showed that this </a:t>
            </a:r>
            <a:r>
              <a:rPr lang="en-US" baseline="0" dirty="0" err="1"/>
              <a:t>inateness</a:t>
            </a:r>
            <a:r>
              <a:rPr lang="en-US" baseline="0" dirty="0"/>
              <a:t> metric is applicable in adaptive subsets too, and is a signature of disease states, and that there is heterogeneity within cell types that we need to explore more. </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29</a:t>
            </a:fld>
            <a:endParaRPr lang="en-US"/>
          </a:p>
        </p:txBody>
      </p:sp>
    </p:spTree>
    <p:extLst>
      <p:ext uri="{BB962C8B-B14F-4D97-AF65-F5344CB8AC3E}">
        <p14:creationId xmlns:p14="http://schemas.microsoft.com/office/powerpoint/2010/main" val="46440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conclude, besides the take home of this innateness gradient being</a:t>
            </a:r>
            <a:r>
              <a:rPr lang="en-US" baseline="0" dirty="0"/>
              <a:t> a balance between effector </a:t>
            </a:r>
            <a:r>
              <a:rPr lang="en-US" baseline="0" dirty="0" err="1"/>
              <a:t>fucntion</a:t>
            </a:r>
            <a:r>
              <a:rPr lang="en-US" baseline="0" dirty="0"/>
              <a:t> and proliferative capacity, we showed that this </a:t>
            </a:r>
            <a:r>
              <a:rPr lang="en-US" baseline="0" dirty="0" err="1"/>
              <a:t>inateness</a:t>
            </a:r>
            <a:r>
              <a:rPr lang="en-US" baseline="0" dirty="0"/>
              <a:t> metric is applicable in adaptive subsets too, and is a signature of disease states, and that there is heterogeneity within cell types that we need to explore more. </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30</a:t>
            </a:fld>
            <a:endParaRPr lang="en-US"/>
          </a:p>
        </p:txBody>
      </p:sp>
    </p:spTree>
    <p:extLst>
      <p:ext uri="{BB962C8B-B14F-4D97-AF65-F5344CB8AC3E}">
        <p14:creationId xmlns:p14="http://schemas.microsoft.com/office/powerpoint/2010/main" val="46440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31</a:t>
            </a:fld>
            <a:endParaRPr lang="en-US"/>
          </a:p>
        </p:txBody>
      </p:sp>
    </p:spTree>
    <p:extLst>
      <p:ext uri="{BB962C8B-B14F-4D97-AF65-F5344CB8AC3E}">
        <p14:creationId xmlns:p14="http://schemas.microsoft.com/office/powerpoint/2010/main" val="437600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acknowledge all the </a:t>
            </a:r>
            <a:r>
              <a:rPr lang="en-US" dirty="0" err="1"/>
              <a:t>pople</a:t>
            </a:r>
            <a:r>
              <a:rPr lang="en-US" dirty="0"/>
              <a:t> that contributed to these projects. In particular </a:t>
            </a:r>
            <a:r>
              <a:rPr lang="en-US" dirty="0" err="1"/>
              <a:t>Soumya</a:t>
            </a:r>
            <a:r>
              <a:rPr lang="en-US" dirty="0"/>
              <a:t> </a:t>
            </a:r>
            <a:r>
              <a:rPr lang="en-US" dirty="0" err="1"/>
              <a:t>Raychaduhri</a:t>
            </a:r>
            <a:r>
              <a:rPr lang="en-US" dirty="0"/>
              <a:t> who</a:t>
            </a:r>
            <a:r>
              <a:rPr lang="en-US" baseline="0" dirty="0"/>
              <a:t> </a:t>
            </a:r>
            <a:r>
              <a:rPr lang="en-US" baseline="0" dirty="0" err="1"/>
              <a:t>hwas</a:t>
            </a:r>
            <a:r>
              <a:rPr lang="en-US" baseline="0" dirty="0"/>
              <a:t> been an amazing </a:t>
            </a:r>
            <a:r>
              <a:rPr lang="en-US" baseline="0" dirty="0" err="1"/>
              <a:t>adviror</a:t>
            </a:r>
            <a:r>
              <a:rPr lang="en-US" baseline="0" dirty="0"/>
              <a:t>, and Patrick Brennan my collaborator.</a:t>
            </a:r>
          </a:p>
          <a:p>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32</a:t>
            </a:fld>
            <a:endParaRPr lang="en-US"/>
          </a:p>
        </p:txBody>
      </p:sp>
    </p:spTree>
    <p:extLst>
      <p:ext uri="{BB962C8B-B14F-4D97-AF65-F5344CB8AC3E}">
        <p14:creationId xmlns:p14="http://schemas.microsoft.com/office/powerpoint/2010/main" val="250556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a:t>
            </a:r>
            <a:r>
              <a:rPr lang="en-US" dirty="0" err="1"/>
              <a:t>obejcive</a:t>
            </a:r>
            <a:r>
              <a:rPr lang="en-US" dirty="0"/>
              <a:t> was to characterize </a:t>
            </a:r>
            <a:r>
              <a:rPr lang="en-US" dirty="0" err="1"/>
              <a:t>transcprimtomically</a:t>
            </a:r>
            <a:r>
              <a:rPr lang="en-US" baseline="0" dirty="0"/>
              <a:t> human innate T cells together, with the hypothesis that their shared effector capabilities may be driven by common </a:t>
            </a:r>
            <a:r>
              <a:rPr lang="en-US" baseline="0" dirty="0" err="1"/>
              <a:t>transciprtional</a:t>
            </a:r>
            <a:r>
              <a:rPr lang="en-US" baseline="0" dirty="0"/>
              <a:t> programs.</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4</a:t>
            </a:fld>
            <a:endParaRPr lang="en-US"/>
          </a:p>
        </p:txBody>
      </p:sp>
    </p:spTree>
    <p:extLst>
      <p:ext uri="{BB962C8B-B14F-4D97-AF65-F5344CB8AC3E}">
        <p14:creationId xmlns:p14="http://schemas.microsoft.com/office/powerpoint/2010/main" val="1209912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4B926-4899-AB41-90DC-9079139B742A}" type="slidenum">
              <a:rPr lang="en-US" smtClean="0"/>
              <a:t>33</a:t>
            </a:fld>
            <a:endParaRPr lang="en-US"/>
          </a:p>
        </p:txBody>
      </p:sp>
    </p:spTree>
    <p:extLst>
      <p:ext uri="{BB962C8B-B14F-4D97-AF65-F5344CB8AC3E}">
        <p14:creationId xmlns:p14="http://schemas.microsoft.com/office/powerpoint/2010/main" val="356382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quantified</a:t>
            </a:r>
            <a:r>
              <a:rPr lang="en-US" sz="1200" kern="1200" baseline="0" dirty="0">
                <a:solidFill>
                  <a:schemeClr val="tx1"/>
                </a:solidFill>
                <a:effectLst/>
                <a:latin typeface="+mn-lt"/>
                <a:ea typeface="+mn-ea"/>
                <a:cs typeface="+mn-cs"/>
              </a:rPr>
              <a:t> the abundance of different innate T cell populations in 101 healthy individuals. Combined these cell types conform 1-25% of an individuals peripheral blood T cells, with a mean of 8.4%, MAITs are on average 2.4%, </a:t>
            </a:r>
            <a:r>
              <a:rPr lang="en-US" sz="1200" kern="1200" baseline="0" dirty="0" err="1">
                <a:solidFill>
                  <a:schemeClr val="tx1"/>
                </a:solidFill>
                <a:effectLst/>
                <a:latin typeface="+mn-lt"/>
                <a:ea typeface="+mn-ea"/>
                <a:cs typeface="+mn-cs"/>
              </a:rPr>
              <a:t>iNKT</a:t>
            </a:r>
            <a:r>
              <a:rPr lang="en-US" sz="1200" kern="1200" baseline="0" dirty="0">
                <a:solidFill>
                  <a:schemeClr val="tx1"/>
                </a:solidFill>
                <a:effectLst/>
                <a:latin typeface="+mn-lt"/>
                <a:ea typeface="+mn-ea"/>
                <a:cs typeface="+mn-cs"/>
              </a:rPr>
              <a:t> close to .1 percent, Vd1 1.25% and Vd2 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aged 20–58 </a:t>
            </a:r>
            <a:endParaRPr lang="en-US" dirty="0"/>
          </a:p>
          <a:p>
            <a:r>
              <a:rPr lang="en-US" dirty="0"/>
              <a:t>Combined: 0.9-25.7%</a:t>
            </a:r>
          </a:p>
          <a:p>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5</a:t>
            </a:fld>
            <a:endParaRPr lang="en-US"/>
          </a:p>
        </p:txBody>
      </p:sp>
    </p:spTree>
    <p:extLst>
      <p:ext uri="{BB962C8B-B14F-4D97-AF65-F5344CB8AC3E}">
        <p14:creationId xmlns:p14="http://schemas.microsoft.com/office/powerpoint/2010/main" val="419471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to show you that these</a:t>
            </a:r>
            <a:r>
              <a:rPr lang="en-US" baseline="0" dirty="0"/>
              <a:t> innate T cells can be </a:t>
            </a:r>
            <a:r>
              <a:rPr lang="en-US" baseline="0" dirty="0" err="1"/>
              <a:t>actived</a:t>
            </a:r>
            <a:r>
              <a:rPr lang="en-US" baseline="0" dirty="0"/>
              <a:t> with just cytokines and without TCR stimulation. As you can see when we stimulate these cells with IL12 and IL18, or with L12 IL18 and </a:t>
            </a:r>
            <a:r>
              <a:rPr lang="en-US" baseline="0" dirty="0" err="1"/>
              <a:t>IFNalpha</a:t>
            </a:r>
            <a:r>
              <a:rPr lang="en-US" baseline="0" dirty="0"/>
              <a:t>, the innate T cells are able to produce IFNG, like the NK cells, whereas the CD4 and CD8 T cells do not.</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6</a:t>
            </a:fld>
            <a:endParaRPr lang="en-US"/>
          </a:p>
        </p:txBody>
      </p:sp>
    </p:spTree>
    <p:extLst>
      <p:ext uri="{BB962C8B-B14F-4D97-AF65-F5344CB8AC3E}">
        <p14:creationId xmlns:p14="http://schemas.microsoft.com/office/powerpoint/2010/main" val="61787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US" dirty="0" err="1"/>
              <a:t>colected</a:t>
            </a:r>
            <a:r>
              <a:rPr lang="en-US" dirty="0"/>
              <a:t> PBMCs form 6 healthy donors, and we flow sorted 7 cell types from each. We isolated</a:t>
            </a:r>
            <a:r>
              <a:rPr lang="en-US" baseline="0" dirty="0"/>
              <a:t> 4 Innate T cell populations, within gamma deltas, we had Vd1 and Vd2 subsets, we isolated MAIT cells and </a:t>
            </a:r>
            <a:r>
              <a:rPr lang="en-US" baseline="0" dirty="0" err="1"/>
              <a:t>iNKT</a:t>
            </a:r>
            <a:r>
              <a:rPr lang="en-US" baseline="0" dirty="0"/>
              <a:t> </a:t>
            </a:r>
            <a:r>
              <a:rPr lang="en-US" baseline="0" dirty="0" err="1"/>
              <a:t>cels</a:t>
            </a:r>
            <a:r>
              <a:rPr lang="en-US" baseline="0" dirty="0"/>
              <a:t>. We wanted to compare them to the conventional adaptive T cells, cd4 and Cd8 T </a:t>
            </a:r>
            <a:r>
              <a:rPr lang="en-US" baseline="0" dirty="0" err="1"/>
              <a:t>cels</a:t>
            </a:r>
            <a:r>
              <a:rPr lang="en-US" baseline="0" dirty="0"/>
              <a:t>, and we isolated NK cells to compare them with an innate cell counterpart.</a:t>
            </a:r>
          </a:p>
          <a:p>
            <a:r>
              <a:rPr lang="en-US" baseline="0" dirty="0"/>
              <a:t>We performed low input </a:t>
            </a:r>
            <a:r>
              <a:rPr lang="en-US" baseline="0" dirty="0" err="1"/>
              <a:t>rnaseq</a:t>
            </a:r>
            <a:r>
              <a:rPr lang="en-US" baseline="0" dirty="0"/>
              <a:t> on 1000 cells per sample, we had each of the cell types in duplicate per individual.</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7</a:t>
            </a:fld>
            <a:endParaRPr lang="en-US"/>
          </a:p>
        </p:txBody>
      </p:sp>
    </p:spTree>
    <p:extLst>
      <p:ext uri="{BB962C8B-B14F-4D97-AF65-F5344CB8AC3E}">
        <p14:creationId xmlns:p14="http://schemas.microsoft.com/office/powerpoint/2010/main" val="3172613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t>
            </a:r>
            <a:r>
              <a:rPr lang="en-US"/>
              <a:t>our flow </a:t>
            </a:r>
            <a:r>
              <a:rPr lang="en-US" dirty="0"/>
              <a:t>panel.</a:t>
            </a:r>
            <a:r>
              <a:rPr lang="en-US" baseline="0" dirty="0"/>
              <a:t> We have our cd3 </a:t>
            </a:r>
            <a:r>
              <a:rPr lang="en-US" baseline="0" dirty="0" err="1"/>
              <a:t>neg</a:t>
            </a:r>
            <a:r>
              <a:rPr lang="en-US" baseline="0" dirty="0"/>
              <a:t> cd56 positive NK cells, MAIT cells were isolated with an MR1 tetramer, gamma deltas with their corresponding Vd2 TCR and Vd1 TCR antibodies, and we used a CD1d tetramer for </a:t>
            </a:r>
            <a:r>
              <a:rPr lang="en-US" baseline="0" dirty="0" err="1"/>
              <a:t>iNKT</a:t>
            </a:r>
            <a:r>
              <a:rPr lang="en-US" baseline="0" dirty="0"/>
              <a:t> cells.</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8</a:t>
            </a:fld>
            <a:endParaRPr lang="en-US"/>
          </a:p>
        </p:txBody>
      </p:sp>
    </p:spTree>
    <p:extLst>
      <p:ext uri="{BB962C8B-B14F-4D97-AF65-F5344CB8AC3E}">
        <p14:creationId xmlns:p14="http://schemas.microsoft.com/office/powerpoint/2010/main" val="3841348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we did is that we measured gene expression levels,</a:t>
            </a:r>
            <a:r>
              <a:rPr lang="en-US" baseline="0" dirty="0"/>
              <a:t> and we wanted to reduce the high </a:t>
            </a:r>
            <a:r>
              <a:rPr lang="en-US" baseline="0" dirty="0" err="1"/>
              <a:t>dimentionality</a:t>
            </a:r>
            <a:r>
              <a:rPr lang="en-US" baseline="0" dirty="0"/>
              <a:t> of our data while capturing the major axes of variation. So we performed principal component analysis. We can see that </a:t>
            </a:r>
            <a:r>
              <a:rPr lang="en-US" baseline="0" dirty="0" err="1"/>
              <a:t>allon</a:t>
            </a:r>
            <a:r>
              <a:rPr lang="en-US" baseline="0" dirty="0"/>
              <a:t> PC1 you can cd4 and cd8 t cell on one side, and NK </a:t>
            </a:r>
            <a:r>
              <a:rPr lang="en-US" baseline="0" dirty="0" err="1"/>
              <a:t>cellson</a:t>
            </a:r>
            <a:r>
              <a:rPr lang="en-US" baseline="0" dirty="0"/>
              <a:t> the other, with innate T cells in between. On the boxplots on the right I’ve </a:t>
            </a:r>
            <a:r>
              <a:rPr lang="en-US" baseline="0" dirty="0" err="1"/>
              <a:t>plottet</a:t>
            </a:r>
            <a:r>
              <a:rPr lang="en-US" baseline="0" dirty="0"/>
              <a:t> PC1 scores for each cell type separately, and you can see they form this continuous gradient along PC1. that we started calling the innateness gradient, just because cells went from the most adaptive side gradually increasing with NK cells, our innate representative, being at the top. We were intrigued by this gradient, so we asked, what are the genes that are giving us this gradient in the data.</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9</a:t>
            </a:fld>
            <a:endParaRPr lang="en-US"/>
          </a:p>
        </p:txBody>
      </p:sp>
    </p:spTree>
    <p:extLst>
      <p:ext uri="{BB962C8B-B14F-4D97-AF65-F5344CB8AC3E}">
        <p14:creationId xmlns:p14="http://schemas.microsoft.com/office/powerpoint/2010/main" val="248536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identifying these genes we used a linear mixed</a:t>
            </a:r>
            <a:r>
              <a:rPr lang="en-US" baseline="0" dirty="0"/>
              <a:t> model approach, were the response variable is our normalized gene expression levels, we correct for donor effects using a random effect,</a:t>
            </a:r>
          </a:p>
          <a:p>
            <a:r>
              <a:rPr lang="en-US" baseline="0" dirty="0"/>
              <a:t>And we test for associations with the </a:t>
            </a:r>
            <a:r>
              <a:rPr lang="en-US" baseline="0" dirty="0" err="1"/>
              <a:t>gardient</a:t>
            </a:r>
            <a:r>
              <a:rPr lang="en-US" baseline="0" dirty="0"/>
              <a:t> for which we coded cell types based on their ran in the gradient, so cd4 cells get a one, cd8 cells get a 2, and so on.</a:t>
            </a:r>
            <a:endParaRPr lang="en-US" dirty="0"/>
          </a:p>
        </p:txBody>
      </p:sp>
      <p:sp>
        <p:nvSpPr>
          <p:cNvPr id="4" name="Slide Number Placeholder 3"/>
          <p:cNvSpPr>
            <a:spLocks noGrp="1"/>
          </p:cNvSpPr>
          <p:nvPr>
            <p:ph type="sldNum" sz="quarter" idx="10"/>
          </p:nvPr>
        </p:nvSpPr>
        <p:spPr/>
        <p:txBody>
          <a:bodyPr/>
          <a:lstStyle/>
          <a:p>
            <a:fld id="{AAD2872A-84BD-9B4F-BE7C-F48D3F8FD284}" type="slidenum">
              <a:rPr lang="en-US" smtClean="0"/>
              <a:t>10</a:t>
            </a:fld>
            <a:endParaRPr lang="en-US"/>
          </a:p>
        </p:txBody>
      </p:sp>
    </p:spTree>
    <p:extLst>
      <p:ext uri="{BB962C8B-B14F-4D97-AF65-F5344CB8AC3E}">
        <p14:creationId xmlns:p14="http://schemas.microsoft.com/office/powerpoint/2010/main" val="395135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A92C7B-9C2C-404A-BF2E-D6901A6968BA}" type="datetimeFigureOut">
              <a:rPr lang="en-US" smtClean="0"/>
              <a:t>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3194125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92C7B-9C2C-404A-BF2E-D6901A6968BA}" type="datetimeFigureOut">
              <a:rPr lang="en-US" smtClean="0"/>
              <a:t>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365272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92C7B-9C2C-404A-BF2E-D6901A6968BA}" type="datetimeFigureOut">
              <a:rPr lang="en-US" smtClean="0"/>
              <a:t>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199744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92C7B-9C2C-404A-BF2E-D6901A6968BA}" type="datetimeFigureOut">
              <a:rPr lang="en-US" smtClean="0"/>
              <a:t>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41039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A92C7B-9C2C-404A-BF2E-D6901A6968BA}" type="datetimeFigureOut">
              <a:rPr lang="en-US" smtClean="0"/>
              <a:t>10/6/22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180594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A92C7B-9C2C-404A-BF2E-D6901A6968BA}" type="datetimeFigureOut">
              <a:rPr lang="en-US" smtClean="0"/>
              <a:t>10/6/22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106185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A92C7B-9C2C-404A-BF2E-D6901A6968BA}" type="datetimeFigureOut">
              <a:rPr lang="en-US" smtClean="0"/>
              <a:t>10/6/22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271260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A92C7B-9C2C-404A-BF2E-D6901A6968BA}" type="datetimeFigureOut">
              <a:rPr lang="en-US" smtClean="0"/>
              <a:t>10/6/22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375426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92C7B-9C2C-404A-BF2E-D6901A6968BA}" type="datetimeFigureOut">
              <a:rPr lang="en-US" smtClean="0"/>
              <a:t>10/6/22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293986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92C7B-9C2C-404A-BF2E-D6901A6968BA}" type="datetimeFigureOut">
              <a:rPr lang="en-US" smtClean="0"/>
              <a:t>10/6/22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109110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92C7B-9C2C-404A-BF2E-D6901A6968BA}" type="datetimeFigureOut">
              <a:rPr lang="en-US" smtClean="0"/>
              <a:t>10/6/22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B6ADB-1414-0C46-81B0-50EAEC9273E7}" type="slidenum">
              <a:rPr lang="en-US" smtClean="0"/>
              <a:t>‹#›</a:t>
            </a:fld>
            <a:endParaRPr lang="en-US"/>
          </a:p>
        </p:txBody>
      </p:sp>
    </p:spTree>
    <p:extLst>
      <p:ext uri="{BB962C8B-B14F-4D97-AF65-F5344CB8AC3E}">
        <p14:creationId xmlns:p14="http://schemas.microsoft.com/office/powerpoint/2010/main" val="388330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92C7B-9C2C-404A-BF2E-D6901A6968BA}" type="datetimeFigureOut">
              <a:rPr lang="en-US" smtClean="0"/>
              <a:t>10/6/22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B6ADB-1414-0C46-81B0-50EAEC9273E7}" type="slidenum">
              <a:rPr lang="en-US" smtClean="0"/>
              <a:t>‹#›</a:t>
            </a:fld>
            <a:endParaRPr lang="en-US"/>
          </a:p>
        </p:txBody>
      </p:sp>
    </p:spTree>
    <p:extLst>
      <p:ext uri="{BB962C8B-B14F-4D97-AF65-F5344CB8AC3E}">
        <p14:creationId xmlns:p14="http://schemas.microsoft.com/office/powerpoint/2010/main" val="1122188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package" Target="../embeddings/Microsoft_Word_Document.docx"/></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0.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60" y="1317625"/>
            <a:ext cx="8741952" cy="1470025"/>
          </a:xfrm>
        </p:spPr>
        <p:txBody>
          <a:bodyPr>
            <a:normAutofit/>
          </a:bodyPr>
          <a:lstStyle/>
          <a:p>
            <a:r>
              <a:rPr lang="en-US" dirty="0"/>
              <a:t>What transcriptomics can tell us about immune cell states</a:t>
            </a:r>
            <a:endParaRPr lang="en-US" dirty="0">
              <a:effectLst/>
            </a:endParaRPr>
          </a:p>
        </p:txBody>
      </p:sp>
      <p:sp>
        <p:nvSpPr>
          <p:cNvPr id="9" name="Subtitle 2">
            <a:extLst>
              <a:ext uri="{FF2B5EF4-FFF2-40B4-BE49-F238E27FC236}">
                <a16:creationId xmlns:a16="http://schemas.microsoft.com/office/drawing/2014/main" id="{CF8A4003-EA49-294C-A95B-E6837838FDA2}"/>
              </a:ext>
            </a:extLst>
          </p:cNvPr>
          <p:cNvSpPr>
            <a:spLocks noGrp="1"/>
          </p:cNvSpPr>
          <p:nvPr>
            <p:ph type="subTitle" idx="1"/>
          </p:nvPr>
        </p:nvSpPr>
        <p:spPr>
          <a:xfrm>
            <a:off x="1332524" y="3241846"/>
            <a:ext cx="6675760" cy="2442209"/>
          </a:xfrm>
        </p:spPr>
        <p:txBody>
          <a:bodyPr>
            <a:normAutofit/>
          </a:bodyPr>
          <a:lstStyle/>
          <a:p>
            <a:r>
              <a:rPr lang="en-US" sz="2600" dirty="0">
                <a:solidFill>
                  <a:schemeClr val="tx1"/>
                </a:solidFill>
              </a:rPr>
              <a:t>Maria Gutierrez-Arcelus, PhD</a:t>
            </a:r>
          </a:p>
          <a:p>
            <a:endParaRPr lang="en-US" sz="2400" dirty="0">
              <a:solidFill>
                <a:schemeClr val="tx1"/>
              </a:solidFill>
            </a:endParaRPr>
          </a:p>
          <a:p>
            <a:r>
              <a:rPr lang="en-US" sz="2400" dirty="0">
                <a:solidFill>
                  <a:schemeClr val="tx1">
                    <a:lumMod val="50000"/>
                    <a:lumOff val="50000"/>
                  </a:schemeClr>
                </a:solidFill>
              </a:rPr>
              <a:t>Assistant Professor</a:t>
            </a:r>
          </a:p>
          <a:p>
            <a:r>
              <a:rPr lang="en-US" sz="2400" dirty="0">
                <a:solidFill>
                  <a:schemeClr val="tx1">
                    <a:lumMod val="50000"/>
                    <a:lumOff val="50000"/>
                  </a:schemeClr>
                </a:solidFill>
              </a:rPr>
              <a:t>Boston Children’s Hospital</a:t>
            </a:r>
          </a:p>
          <a:p>
            <a:r>
              <a:rPr lang="en-US" sz="2400" dirty="0">
                <a:solidFill>
                  <a:schemeClr val="tx1">
                    <a:lumMod val="50000"/>
                    <a:lumOff val="50000"/>
                  </a:schemeClr>
                </a:solidFill>
              </a:rPr>
              <a:t>Harvard Medical School</a:t>
            </a:r>
          </a:p>
        </p:txBody>
      </p:sp>
      <p:pic>
        <p:nvPicPr>
          <p:cNvPr id="10" name="Picture 9" descr="hmsLogo.png">
            <a:extLst>
              <a:ext uri="{FF2B5EF4-FFF2-40B4-BE49-F238E27FC236}">
                <a16:creationId xmlns:a16="http://schemas.microsoft.com/office/drawing/2014/main" id="{994DEF14-D308-7947-B021-603DCD8C97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63" y="6143884"/>
            <a:ext cx="2673473" cy="689538"/>
          </a:xfrm>
          <a:prstGeom prst="rect">
            <a:avLst/>
          </a:prstGeom>
        </p:spPr>
      </p:pic>
      <p:pic>
        <p:nvPicPr>
          <p:cNvPr id="11" name="Picture 10">
            <a:extLst>
              <a:ext uri="{FF2B5EF4-FFF2-40B4-BE49-F238E27FC236}">
                <a16:creationId xmlns:a16="http://schemas.microsoft.com/office/drawing/2014/main" id="{A5212A1A-C61A-F046-976D-F0C820A89600}"/>
              </a:ext>
            </a:extLst>
          </p:cNvPr>
          <p:cNvPicPr>
            <a:picLocks noChangeAspect="1"/>
          </p:cNvPicPr>
          <p:nvPr/>
        </p:nvPicPr>
        <p:blipFill>
          <a:blip r:embed="rId3"/>
          <a:stretch>
            <a:fillRect/>
          </a:stretch>
        </p:blipFill>
        <p:spPr>
          <a:xfrm>
            <a:off x="96581" y="5802171"/>
            <a:ext cx="2056809" cy="1055829"/>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0F628B0-FB3F-0D5A-0EA9-8ECAC2094095}"/>
              </a:ext>
            </a:extLst>
          </p:cNvPr>
          <p:cNvPicPr>
            <a:picLocks noChangeAspect="1"/>
          </p:cNvPicPr>
          <p:nvPr/>
        </p:nvPicPr>
        <p:blipFill>
          <a:blip r:embed="rId4"/>
          <a:stretch>
            <a:fillRect/>
          </a:stretch>
        </p:blipFill>
        <p:spPr>
          <a:xfrm>
            <a:off x="6653345" y="6177321"/>
            <a:ext cx="2490655" cy="622664"/>
          </a:xfrm>
          <a:prstGeom prst="rect">
            <a:avLst/>
          </a:prstGeom>
        </p:spPr>
      </p:pic>
    </p:spTree>
    <p:extLst>
      <p:ext uri="{BB962C8B-B14F-4D97-AF65-F5344CB8AC3E}">
        <p14:creationId xmlns:p14="http://schemas.microsoft.com/office/powerpoint/2010/main" val="77360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BX21_RPL36.pdf"/>
          <p:cNvPicPr>
            <a:picLocks noChangeAspect="1"/>
          </p:cNvPicPr>
          <p:nvPr/>
        </p:nvPicPr>
        <p:blipFill rotWithShape="1">
          <a:blip r:embed="rId3">
            <a:extLst>
              <a:ext uri="{28A0092B-C50C-407E-A947-70E740481C1C}">
                <a14:useLocalDpi xmlns:a14="http://schemas.microsoft.com/office/drawing/2010/main" val="0"/>
              </a:ext>
            </a:extLst>
          </a:blip>
          <a:srcRect t="31313" b="19529"/>
          <a:stretch/>
        </p:blipFill>
        <p:spPr>
          <a:xfrm>
            <a:off x="-1587" y="1395441"/>
            <a:ext cx="9144000" cy="3371273"/>
          </a:xfrm>
          <a:prstGeom prst="rect">
            <a:avLst/>
          </a:prstGeom>
        </p:spPr>
      </p:pic>
      <p:sp>
        <p:nvSpPr>
          <p:cNvPr id="8" name="Rectangle 7"/>
          <p:cNvSpPr/>
          <p:nvPr/>
        </p:nvSpPr>
        <p:spPr>
          <a:xfrm>
            <a:off x="1808598" y="1395441"/>
            <a:ext cx="1289106" cy="31577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617172" y="1433929"/>
            <a:ext cx="1289106" cy="31577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83019" y="5170940"/>
            <a:ext cx="2957235" cy="1785104"/>
          </a:xfrm>
          <a:prstGeom prst="rect">
            <a:avLst/>
          </a:prstGeom>
          <a:noFill/>
        </p:spPr>
        <p:txBody>
          <a:bodyPr wrap="none" rtlCol="0">
            <a:spAutoFit/>
          </a:bodyPr>
          <a:lstStyle/>
          <a:p>
            <a:r>
              <a:rPr lang="en-US" sz="2200" u="sng" dirty="0"/>
              <a:t>Linear mixed model</a:t>
            </a:r>
          </a:p>
          <a:p>
            <a:r>
              <a:rPr lang="en-US" sz="2200" i="1" dirty="0"/>
              <a:t>y</a:t>
            </a:r>
            <a:r>
              <a:rPr lang="en-US" sz="2200" dirty="0"/>
              <a:t> : expression</a:t>
            </a:r>
          </a:p>
          <a:p>
            <a:r>
              <a:rPr lang="en-US" sz="2200" dirty="0">
                <a:latin typeface="Symbol" charset="2"/>
                <a:cs typeface="Symbol" charset="2"/>
              </a:rPr>
              <a:t>m</a:t>
            </a:r>
            <a:r>
              <a:rPr lang="en-US" sz="2200" dirty="0"/>
              <a:t> : donor random effect</a:t>
            </a:r>
          </a:p>
          <a:p>
            <a:r>
              <a:rPr lang="en-US" sz="2200" i="1" dirty="0"/>
              <a:t>x</a:t>
            </a:r>
            <a:r>
              <a:rPr lang="en-US" sz="2200" dirty="0"/>
              <a:t> : gradient 1,2,3,4,5,6,7</a:t>
            </a:r>
          </a:p>
          <a:p>
            <a:endParaRPr lang="en-US" sz="2200" dirty="0"/>
          </a:p>
        </p:txBody>
      </p:sp>
      <p:sp>
        <p:nvSpPr>
          <p:cNvPr id="6" name="TextBox 5"/>
          <p:cNvSpPr txBox="1"/>
          <p:nvPr/>
        </p:nvSpPr>
        <p:spPr>
          <a:xfrm>
            <a:off x="508537" y="1279638"/>
            <a:ext cx="3237585" cy="492443"/>
          </a:xfrm>
          <a:prstGeom prst="rect">
            <a:avLst/>
          </a:prstGeom>
          <a:noFill/>
        </p:spPr>
        <p:txBody>
          <a:bodyPr wrap="none" rtlCol="0">
            <a:spAutoFit/>
          </a:bodyPr>
          <a:lstStyle/>
          <a:p>
            <a:r>
              <a:rPr lang="en-US" sz="2400" dirty="0">
                <a:latin typeface="Helvetica"/>
                <a:cs typeface="Helvetica"/>
              </a:rPr>
              <a:t>1,087 i</a:t>
            </a:r>
            <a:r>
              <a:rPr lang="en-US" sz="2600" dirty="0"/>
              <a:t>nnateness gene</a:t>
            </a:r>
          </a:p>
        </p:txBody>
      </p:sp>
      <p:graphicFrame>
        <p:nvGraphicFramePr>
          <p:cNvPr id="11" name="Object 10"/>
          <p:cNvGraphicFramePr>
            <a:graphicFrameLocks noChangeAspect="1"/>
          </p:cNvGraphicFramePr>
          <p:nvPr/>
        </p:nvGraphicFramePr>
        <p:xfrm>
          <a:off x="3078163" y="5451440"/>
          <a:ext cx="11369675" cy="1595437"/>
        </p:xfrm>
        <a:graphic>
          <a:graphicData uri="http://schemas.openxmlformats.org/presentationml/2006/ole">
            <mc:AlternateContent xmlns:mc="http://schemas.openxmlformats.org/markup-compatibility/2006">
              <mc:Choice xmlns:v="urn:schemas-microsoft-com:vml" Requires="v">
                <p:oleObj name="Document" r:id="rId4" imgW="5969000" imgH="838200" progId="Word.Document.12">
                  <p:embed/>
                </p:oleObj>
              </mc:Choice>
              <mc:Fallback>
                <p:oleObj name="Document" r:id="rId4" imgW="5969000" imgH="838200" progId="Word.Document.12">
                  <p:embed/>
                  <p:pic>
                    <p:nvPicPr>
                      <p:cNvPr id="11" name="Object 10"/>
                      <p:cNvPicPr/>
                      <p:nvPr/>
                    </p:nvPicPr>
                    <p:blipFill>
                      <a:blip r:embed="rId5"/>
                      <a:stretch>
                        <a:fillRect/>
                      </a:stretch>
                    </p:blipFill>
                    <p:spPr>
                      <a:xfrm>
                        <a:off x="3078163" y="5451440"/>
                        <a:ext cx="11369675" cy="1595437"/>
                      </a:xfrm>
                      <a:prstGeom prst="rect">
                        <a:avLst/>
                      </a:prstGeom>
                    </p:spPr>
                  </p:pic>
                </p:oleObj>
              </mc:Fallback>
            </mc:AlternateContent>
          </a:graphicData>
        </a:graphic>
      </p:graphicFrame>
      <p:sp>
        <p:nvSpPr>
          <p:cNvPr id="7" name="TextBox 6"/>
          <p:cNvSpPr txBox="1"/>
          <p:nvPr/>
        </p:nvSpPr>
        <p:spPr>
          <a:xfrm>
            <a:off x="5359456" y="1289187"/>
            <a:ext cx="3282682" cy="492443"/>
          </a:xfrm>
          <a:prstGeom prst="rect">
            <a:avLst/>
          </a:prstGeom>
          <a:noFill/>
        </p:spPr>
        <p:txBody>
          <a:bodyPr wrap="none" rtlCol="0">
            <a:spAutoFit/>
          </a:bodyPr>
          <a:lstStyle/>
          <a:p>
            <a:r>
              <a:rPr lang="en-US" sz="2600" dirty="0"/>
              <a:t>797 </a:t>
            </a:r>
            <a:r>
              <a:rPr lang="en-US" sz="2600" dirty="0" err="1"/>
              <a:t>adaptiveness</a:t>
            </a:r>
            <a:r>
              <a:rPr lang="en-US" sz="2600" dirty="0"/>
              <a:t> gene</a:t>
            </a:r>
          </a:p>
        </p:txBody>
      </p:sp>
      <p:sp>
        <p:nvSpPr>
          <p:cNvPr id="12" name="TextBox 11"/>
          <p:cNvSpPr txBox="1"/>
          <p:nvPr/>
        </p:nvSpPr>
        <p:spPr>
          <a:xfrm>
            <a:off x="690572" y="4684008"/>
            <a:ext cx="3038850" cy="369332"/>
          </a:xfrm>
          <a:prstGeom prst="rect">
            <a:avLst/>
          </a:prstGeom>
          <a:noFill/>
        </p:spPr>
        <p:txBody>
          <a:bodyPr wrap="none" rtlCol="0">
            <a:spAutoFit/>
          </a:bodyPr>
          <a:lstStyle/>
          <a:p>
            <a:r>
              <a:rPr lang="en-US" dirty="0"/>
              <a:t>1       2        3     4      5      6      7</a:t>
            </a:r>
          </a:p>
        </p:txBody>
      </p:sp>
      <p:sp>
        <p:nvSpPr>
          <p:cNvPr id="13" name="TextBox 12"/>
          <p:cNvSpPr txBox="1"/>
          <p:nvPr/>
        </p:nvSpPr>
        <p:spPr>
          <a:xfrm>
            <a:off x="290797" y="237069"/>
            <a:ext cx="8516387" cy="984885"/>
          </a:xfrm>
          <a:prstGeom prst="rect">
            <a:avLst/>
          </a:prstGeom>
          <a:noFill/>
        </p:spPr>
        <p:txBody>
          <a:bodyPr wrap="none" rtlCol="0">
            <a:spAutoFit/>
          </a:bodyPr>
          <a:lstStyle/>
          <a:p>
            <a:r>
              <a:rPr lang="en-US" sz="2900" dirty="0">
                <a:solidFill>
                  <a:srgbClr val="000000"/>
                </a:solidFill>
                <a:latin typeface="Helvetica"/>
                <a:cs typeface="Helvetica"/>
              </a:rPr>
              <a:t>Finding genes associated with innateness gradient</a:t>
            </a:r>
          </a:p>
          <a:p>
            <a:endParaRPr lang="en-US" sz="2900" dirty="0">
              <a:solidFill>
                <a:srgbClr val="000000"/>
              </a:solidFill>
              <a:latin typeface="Helvetica"/>
              <a:cs typeface="Helvetica"/>
            </a:endParaRPr>
          </a:p>
        </p:txBody>
      </p:sp>
    </p:spTree>
    <p:extLst>
      <p:ext uri="{BB962C8B-B14F-4D97-AF65-F5344CB8AC3E}">
        <p14:creationId xmlns:p14="http://schemas.microsoft.com/office/powerpoint/2010/main" val="242419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30232" y="1262553"/>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68712" y="2374961"/>
            <a:ext cx="4117634" cy="523220"/>
          </a:xfrm>
          <a:prstGeom prst="rect">
            <a:avLst/>
          </a:prstGeom>
          <a:noFill/>
        </p:spPr>
        <p:txBody>
          <a:bodyPr wrap="none" rtlCol="0">
            <a:spAutoFit/>
          </a:bodyPr>
          <a:lstStyle/>
          <a:p>
            <a:r>
              <a:rPr lang="en-US" sz="2800" dirty="0">
                <a:latin typeface="Helvetica"/>
                <a:cs typeface="Helvetica"/>
              </a:rPr>
              <a:t>Innateness genes: 1,087 </a:t>
            </a:r>
          </a:p>
        </p:txBody>
      </p:sp>
      <p:sp>
        <p:nvSpPr>
          <p:cNvPr id="9" name="TextBox 8"/>
          <p:cNvSpPr txBox="1"/>
          <p:nvPr/>
        </p:nvSpPr>
        <p:spPr>
          <a:xfrm>
            <a:off x="268712" y="3624363"/>
            <a:ext cx="4217220" cy="523220"/>
          </a:xfrm>
          <a:prstGeom prst="rect">
            <a:avLst/>
          </a:prstGeom>
          <a:noFill/>
        </p:spPr>
        <p:txBody>
          <a:bodyPr wrap="none" rtlCol="0">
            <a:spAutoFit/>
          </a:bodyPr>
          <a:lstStyle/>
          <a:p>
            <a:r>
              <a:rPr lang="en-US" sz="2800" dirty="0" err="1">
                <a:latin typeface="Helvetica"/>
                <a:cs typeface="Helvetica"/>
              </a:rPr>
              <a:t>Adaptiveness</a:t>
            </a:r>
            <a:r>
              <a:rPr lang="en-US" sz="2800" dirty="0">
                <a:latin typeface="Helvetica"/>
                <a:cs typeface="Helvetica"/>
              </a:rPr>
              <a:t> genes: 797</a:t>
            </a:r>
          </a:p>
        </p:txBody>
      </p:sp>
      <p:sp>
        <p:nvSpPr>
          <p:cNvPr id="13" name="TextBox 12"/>
          <p:cNvSpPr txBox="1"/>
          <p:nvPr/>
        </p:nvSpPr>
        <p:spPr>
          <a:xfrm>
            <a:off x="5264159" y="1253975"/>
            <a:ext cx="2895600" cy="369332"/>
          </a:xfrm>
          <a:prstGeom prst="rect">
            <a:avLst/>
          </a:prstGeom>
          <a:noFill/>
        </p:spPr>
        <p:txBody>
          <a:bodyPr wrap="square" rtlCol="0">
            <a:spAutoFit/>
          </a:bodyPr>
          <a:lstStyle/>
          <a:p>
            <a:r>
              <a:rPr lang="en-US" dirty="0"/>
              <a:t>1      2      3     4      5      6     7</a:t>
            </a:r>
          </a:p>
        </p:txBody>
      </p:sp>
      <p:pic>
        <p:nvPicPr>
          <p:cNvPr id="2" name="Picture 1" descr="Figure2_v3.pdf"/>
          <p:cNvPicPr>
            <a:picLocks noChangeAspect="1"/>
          </p:cNvPicPr>
          <p:nvPr/>
        </p:nvPicPr>
        <p:blipFill rotWithShape="1">
          <a:blip r:embed="rId3">
            <a:extLst>
              <a:ext uri="{28A0092B-C50C-407E-A947-70E740481C1C}">
                <a14:useLocalDpi xmlns:a14="http://schemas.microsoft.com/office/drawing/2010/main" val="0"/>
              </a:ext>
            </a:extLst>
          </a:blip>
          <a:srcRect l="44310" t="11262" r="22866" b="51532"/>
          <a:stretch/>
        </p:blipFill>
        <p:spPr>
          <a:xfrm>
            <a:off x="4599709" y="1414313"/>
            <a:ext cx="3752273" cy="5528342"/>
          </a:xfrm>
          <a:prstGeom prst="rect">
            <a:avLst/>
          </a:prstGeom>
        </p:spPr>
      </p:pic>
      <p:sp>
        <p:nvSpPr>
          <p:cNvPr id="10" name="TextBox 9"/>
          <p:cNvSpPr txBox="1"/>
          <p:nvPr/>
        </p:nvSpPr>
        <p:spPr>
          <a:xfrm>
            <a:off x="438042" y="237069"/>
            <a:ext cx="8227295" cy="984885"/>
          </a:xfrm>
          <a:prstGeom prst="rect">
            <a:avLst/>
          </a:prstGeom>
          <a:noFill/>
        </p:spPr>
        <p:txBody>
          <a:bodyPr wrap="none" rtlCol="0">
            <a:spAutoFit/>
          </a:bodyPr>
          <a:lstStyle/>
          <a:p>
            <a:r>
              <a:rPr lang="en-US" sz="2900" dirty="0">
                <a:solidFill>
                  <a:srgbClr val="000000"/>
                </a:solidFill>
                <a:latin typeface="Helvetica"/>
                <a:cs typeface="Helvetica"/>
              </a:rPr>
              <a:t>1,884 genes associated with innateness gradient</a:t>
            </a:r>
          </a:p>
          <a:p>
            <a:endParaRPr lang="en-US" sz="2900" dirty="0">
              <a:solidFill>
                <a:srgbClr val="000000"/>
              </a:solidFill>
              <a:latin typeface="Helvetica"/>
              <a:cs typeface="Helvetica"/>
            </a:endParaRPr>
          </a:p>
        </p:txBody>
      </p:sp>
    </p:spTree>
    <p:extLst>
      <p:ext uri="{BB962C8B-B14F-4D97-AF65-F5344CB8AC3E}">
        <p14:creationId xmlns:p14="http://schemas.microsoft.com/office/powerpoint/2010/main" val="29281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20712" y="1976142"/>
            <a:ext cx="3393848" cy="2409050"/>
          </a:xfrm>
          <a:prstGeom prst="rect">
            <a:avLst/>
          </a:prstGeom>
        </p:spPr>
      </p:pic>
      <p:sp>
        <p:nvSpPr>
          <p:cNvPr id="9" name="TextBox 8"/>
          <p:cNvSpPr txBox="1"/>
          <p:nvPr/>
        </p:nvSpPr>
        <p:spPr>
          <a:xfrm>
            <a:off x="3883075" y="1880010"/>
            <a:ext cx="1017614" cy="2308324"/>
          </a:xfrm>
          <a:prstGeom prst="rect">
            <a:avLst/>
          </a:prstGeom>
          <a:noFill/>
        </p:spPr>
        <p:txBody>
          <a:bodyPr wrap="none" rtlCol="0">
            <a:spAutoFit/>
          </a:bodyPr>
          <a:lstStyle/>
          <a:p>
            <a:r>
              <a:rPr lang="en-US" i="1" dirty="0"/>
              <a:t>GZMB</a:t>
            </a:r>
          </a:p>
          <a:p>
            <a:r>
              <a:rPr lang="en-US" i="1" dirty="0"/>
              <a:t>TYROBP</a:t>
            </a:r>
          </a:p>
          <a:p>
            <a:r>
              <a:rPr lang="en-US" i="1" dirty="0"/>
              <a:t>GNLY</a:t>
            </a:r>
          </a:p>
          <a:p>
            <a:r>
              <a:rPr lang="en-US" i="1" dirty="0"/>
              <a:t>PRF1</a:t>
            </a:r>
          </a:p>
          <a:p>
            <a:r>
              <a:rPr lang="en-US" i="1" dirty="0"/>
              <a:t>CXC3R1</a:t>
            </a:r>
          </a:p>
          <a:p>
            <a:r>
              <a:rPr lang="en-US" i="1" dirty="0"/>
              <a:t>KIR3DL1</a:t>
            </a:r>
          </a:p>
          <a:p>
            <a:r>
              <a:rPr lang="en-US" i="1" dirty="0"/>
              <a:t>KLRK1</a:t>
            </a:r>
          </a:p>
          <a:p>
            <a:endParaRPr lang="en-US" i="1" dirty="0"/>
          </a:p>
        </p:txBody>
      </p:sp>
      <p:sp>
        <p:nvSpPr>
          <p:cNvPr id="15" name="TextBox 14"/>
          <p:cNvSpPr txBox="1"/>
          <p:nvPr/>
        </p:nvSpPr>
        <p:spPr>
          <a:xfrm>
            <a:off x="701553" y="1329810"/>
            <a:ext cx="2980917" cy="646331"/>
          </a:xfrm>
          <a:prstGeom prst="rect">
            <a:avLst/>
          </a:prstGeom>
          <a:noFill/>
        </p:spPr>
        <p:txBody>
          <a:bodyPr wrap="none" rtlCol="0">
            <a:spAutoFit/>
          </a:bodyPr>
          <a:lstStyle/>
          <a:p>
            <a:pPr algn="ctr"/>
            <a:r>
              <a:rPr lang="en-US" dirty="0">
                <a:solidFill>
                  <a:srgbClr val="1480F8"/>
                </a:solidFill>
              </a:rPr>
              <a:t>NK mediated immunity </a:t>
            </a:r>
          </a:p>
          <a:p>
            <a:pPr algn="ctr"/>
            <a:r>
              <a:rPr lang="en-US" dirty="0">
                <a:solidFill>
                  <a:srgbClr val="1480F8"/>
                </a:solidFill>
              </a:rPr>
              <a:t>and cellular defense response</a:t>
            </a:r>
          </a:p>
        </p:txBody>
      </p:sp>
      <p:sp>
        <p:nvSpPr>
          <p:cNvPr id="17" name="Oval 16"/>
          <p:cNvSpPr/>
          <p:nvPr/>
        </p:nvSpPr>
        <p:spPr>
          <a:xfrm>
            <a:off x="2292160" y="2350275"/>
            <a:ext cx="990600" cy="7874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3282760" y="2801125"/>
            <a:ext cx="58629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708" y="237069"/>
            <a:ext cx="8934138" cy="1431161"/>
          </a:xfrm>
          <a:prstGeom prst="rect">
            <a:avLst/>
          </a:prstGeom>
          <a:noFill/>
        </p:spPr>
        <p:txBody>
          <a:bodyPr wrap="square" rtlCol="0">
            <a:spAutoFit/>
          </a:bodyPr>
          <a:lstStyle/>
          <a:p>
            <a:pPr algn="ctr"/>
            <a:r>
              <a:rPr lang="en-US" sz="2900" dirty="0">
                <a:solidFill>
                  <a:srgbClr val="000000"/>
                </a:solidFill>
                <a:latin typeface="Helvetica"/>
                <a:cs typeface="Helvetica"/>
              </a:rPr>
              <a:t>Innateness is associated with cytotoxicity, migration, cytokine and chemokine genes</a:t>
            </a:r>
          </a:p>
          <a:p>
            <a:pPr algn="ctr"/>
            <a:endParaRPr lang="en-US" sz="2900" dirty="0">
              <a:solidFill>
                <a:srgbClr val="000000"/>
              </a:solidFill>
              <a:latin typeface="Helvetica"/>
              <a:cs typeface="Helvetica"/>
            </a:endParaRPr>
          </a:p>
        </p:txBody>
      </p:sp>
      <p:pic>
        <p:nvPicPr>
          <p:cNvPr id="13" name="Picture 12" descr="IFNG_cytokines_boxplots.pdf"/>
          <p:cNvPicPr>
            <a:picLocks noChangeAspect="1"/>
          </p:cNvPicPr>
          <p:nvPr/>
        </p:nvPicPr>
        <p:blipFill rotWithShape="1">
          <a:blip r:embed="rId4">
            <a:extLst>
              <a:ext uri="{28A0092B-C50C-407E-A947-70E740481C1C}">
                <a14:useLocalDpi xmlns:a14="http://schemas.microsoft.com/office/drawing/2010/main" val="0"/>
              </a:ext>
            </a:extLst>
          </a:blip>
          <a:srcRect l="51762" t="22794" b="20185"/>
          <a:stretch/>
        </p:blipFill>
        <p:spPr>
          <a:xfrm>
            <a:off x="5149413" y="1165612"/>
            <a:ext cx="3935280" cy="3488847"/>
          </a:xfrm>
          <a:prstGeom prst="rect">
            <a:avLst/>
          </a:prstGeom>
        </p:spPr>
      </p:pic>
      <p:sp>
        <p:nvSpPr>
          <p:cNvPr id="14" name="TextBox 13"/>
          <p:cNvSpPr txBox="1"/>
          <p:nvPr/>
        </p:nvSpPr>
        <p:spPr>
          <a:xfrm>
            <a:off x="1905000" y="5232400"/>
            <a:ext cx="6366345" cy="1079783"/>
          </a:xfrm>
          <a:prstGeom prst="rect">
            <a:avLst/>
          </a:prstGeom>
          <a:noFill/>
        </p:spPr>
        <p:txBody>
          <a:bodyPr wrap="square" rtlCol="0">
            <a:spAutoFit/>
          </a:bodyPr>
          <a:lstStyle/>
          <a:p>
            <a:pPr marL="285750" indent="-285750">
              <a:lnSpc>
                <a:spcPct val="150000"/>
              </a:lnSpc>
              <a:buFontTx/>
              <a:buChar char="-"/>
            </a:pPr>
            <a:r>
              <a:rPr lang="en-US" sz="2200" i="1" dirty="0">
                <a:latin typeface="Helvetica"/>
                <a:cs typeface="Helvetica"/>
              </a:rPr>
              <a:t>IFNG:</a:t>
            </a:r>
            <a:r>
              <a:rPr lang="en-US" sz="2200" dirty="0">
                <a:latin typeface="Helvetica"/>
                <a:cs typeface="Helvetica"/>
              </a:rPr>
              <a:t> preformed mRNA</a:t>
            </a:r>
          </a:p>
          <a:p>
            <a:pPr marL="285750" indent="-285750">
              <a:lnSpc>
                <a:spcPct val="150000"/>
              </a:lnSpc>
              <a:buFontTx/>
              <a:buChar char="-"/>
            </a:pPr>
            <a:r>
              <a:rPr lang="en-US" sz="2200" dirty="0">
                <a:latin typeface="Helvetica"/>
                <a:cs typeface="Helvetica"/>
              </a:rPr>
              <a:t>active translation increases with innateness</a:t>
            </a:r>
          </a:p>
        </p:txBody>
      </p:sp>
    </p:spTree>
    <p:extLst>
      <p:ext uri="{BB962C8B-B14F-4D97-AF65-F5344CB8AC3E}">
        <p14:creationId xmlns:p14="http://schemas.microsoft.com/office/powerpoint/2010/main" val="385946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501018"/>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140200" y="1445553"/>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080624"/>
            <a:ext cx="1905000" cy="9223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90257" y="1039844"/>
            <a:ext cx="1905000" cy="9223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FNG_cytokines_boxplots.pdf"/>
          <p:cNvPicPr>
            <a:picLocks noChangeAspect="1"/>
          </p:cNvPicPr>
          <p:nvPr/>
        </p:nvPicPr>
        <p:blipFill rotWithShape="1">
          <a:blip r:embed="rId3">
            <a:extLst>
              <a:ext uri="{28A0092B-C50C-407E-A947-70E740481C1C}">
                <a14:useLocalDpi xmlns:a14="http://schemas.microsoft.com/office/drawing/2010/main" val="0"/>
              </a:ext>
            </a:extLst>
          </a:blip>
          <a:srcRect t="22794" b="20185"/>
          <a:stretch/>
        </p:blipFill>
        <p:spPr>
          <a:xfrm>
            <a:off x="0" y="1080624"/>
            <a:ext cx="9144000" cy="3910476"/>
          </a:xfrm>
          <a:prstGeom prst="rect">
            <a:avLst/>
          </a:prstGeom>
        </p:spPr>
      </p:pic>
      <p:sp>
        <p:nvSpPr>
          <p:cNvPr id="11" name="TextBox 10"/>
          <p:cNvSpPr txBox="1"/>
          <p:nvPr/>
        </p:nvSpPr>
        <p:spPr>
          <a:xfrm>
            <a:off x="1905000" y="29638"/>
            <a:ext cx="5373787" cy="984885"/>
          </a:xfrm>
          <a:prstGeom prst="rect">
            <a:avLst/>
          </a:prstGeom>
          <a:noFill/>
        </p:spPr>
        <p:txBody>
          <a:bodyPr wrap="none" rtlCol="0">
            <a:spAutoFit/>
          </a:bodyPr>
          <a:lstStyle/>
          <a:p>
            <a:pPr algn="ctr"/>
            <a:r>
              <a:rPr lang="en-US" sz="2900" dirty="0">
                <a:solidFill>
                  <a:srgbClr val="000000"/>
                </a:solidFill>
                <a:latin typeface="Helvetica"/>
                <a:cs typeface="Helvetica"/>
              </a:rPr>
              <a:t>Cytokine and chemokine genes </a:t>
            </a:r>
          </a:p>
          <a:p>
            <a:pPr algn="ctr"/>
            <a:r>
              <a:rPr lang="en-US" sz="2900" dirty="0">
                <a:solidFill>
                  <a:srgbClr val="000000"/>
                </a:solidFill>
                <a:latin typeface="Helvetica"/>
                <a:cs typeface="Helvetica"/>
              </a:rPr>
              <a:t>are associate with innateness</a:t>
            </a:r>
          </a:p>
        </p:txBody>
      </p:sp>
      <p:sp>
        <p:nvSpPr>
          <p:cNvPr id="5" name="TextBox 4"/>
          <p:cNvSpPr txBox="1"/>
          <p:nvPr/>
        </p:nvSpPr>
        <p:spPr>
          <a:xfrm>
            <a:off x="2046341" y="1407067"/>
            <a:ext cx="793757" cy="369332"/>
          </a:xfrm>
          <a:prstGeom prst="rect">
            <a:avLst/>
          </a:prstGeom>
          <a:noFill/>
        </p:spPr>
        <p:txBody>
          <a:bodyPr wrap="none" rtlCol="0">
            <a:spAutoFit/>
          </a:bodyPr>
          <a:lstStyle/>
          <a:p>
            <a:pPr algn="ctr"/>
            <a:r>
              <a:rPr lang="en-US" i="1" dirty="0">
                <a:latin typeface="Helvetica"/>
                <a:cs typeface="Helvetica"/>
              </a:rPr>
              <a:t>IFNG</a:t>
            </a:r>
          </a:p>
        </p:txBody>
      </p:sp>
      <p:sp>
        <p:nvSpPr>
          <p:cNvPr id="6" name="TextBox 5"/>
          <p:cNvSpPr txBox="1"/>
          <p:nvPr/>
        </p:nvSpPr>
        <p:spPr>
          <a:xfrm>
            <a:off x="1002715" y="2011438"/>
            <a:ext cx="1432040" cy="646331"/>
          </a:xfrm>
          <a:prstGeom prst="rect">
            <a:avLst/>
          </a:prstGeom>
          <a:noFill/>
        </p:spPr>
        <p:txBody>
          <a:bodyPr wrap="none" rtlCol="0">
            <a:spAutoFit/>
          </a:bodyPr>
          <a:lstStyle/>
          <a:p>
            <a:r>
              <a:rPr lang="mr-IN" dirty="0">
                <a:latin typeface="Helvetica"/>
                <a:cs typeface="Helvetica"/>
              </a:rPr>
              <a:t>P = 1.7e–06</a:t>
            </a:r>
            <a:endParaRPr lang="en-US" dirty="0">
              <a:latin typeface="Helvetica"/>
              <a:cs typeface="Helvetica"/>
            </a:endParaRPr>
          </a:p>
          <a:p>
            <a:endParaRPr lang="en-US" dirty="0"/>
          </a:p>
        </p:txBody>
      </p:sp>
      <p:sp>
        <p:nvSpPr>
          <p:cNvPr id="12" name="TextBox 11"/>
          <p:cNvSpPr txBox="1"/>
          <p:nvPr/>
        </p:nvSpPr>
        <p:spPr>
          <a:xfrm>
            <a:off x="1905000" y="5232400"/>
            <a:ext cx="6366345" cy="1079783"/>
          </a:xfrm>
          <a:prstGeom prst="rect">
            <a:avLst/>
          </a:prstGeom>
          <a:noFill/>
        </p:spPr>
        <p:txBody>
          <a:bodyPr wrap="square" rtlCol="0">
            <a:spAutoFit/>
          </a:bodyPr>
          <a:lstStyle/>
          <a:p>
            <a:pPr marL="285750" indent="-285750">
              <a:lnSpc>
                <a:spcPct val="150000"/>
              </a:lnSpc>
              <a:buFontTx/>
              <a:buChar char="-"/>
            </a:pPr>
            <a:r>
              <a:rPr lang="en-US" sz="2200" i="1" dirty="0">
                <a:latin typeface="Helvetica"/>
                <a:cs typeface="Helvetica"/>
              </a:rPr>
              <a:t>IFNG:</a:t>
            </a:r>
            <a:r>
              <a:rPr lang="en-US" sz="2200" dirty="0">
                <a:latin typeface="Helvetica"/>
                <a:cs typeface="Helvetica"/>
              </a:rPr>
              <a:t> preformed mRNA</a:t>
            </a:r>
          </a:p>
          <a:p>
            <a:pPr marL="285750" indent="-285750">
              <a:lnSpc>
                <a:spcPct val="150000"/>
              </a:lnSpc>
              <a:buFontTx/>
              <a:buChar char="-"/>
            </a:pPr>
            <a:r>
              <a:rPr lang="en-US" sz="2200" dirty="0">
                <a:latin typeface="Helvetica"/>
                <a:cs typeface="Helvetica"/>
              </a:rPr>
              <a:t>active translation increases with innateness</a:t>
            </a:r>
          </a:p>
        </p:txBody>
      </p:sp>
    </p:spTree>
    <p:extLst>
      <p:ext uri="{BB962C8B-B14F-4D97-AF65-F5344CB8AC3E}">
        <p14:creationId xmlns:p14="http://schemas.microsoft.com/office/powerpoint/2010/main" val="1412466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0" y="1501018"/>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140200" y="1445553"/>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1080624"/>
            <a:ext cx="1905000" cy="9223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90257" y="1039844"/>
            <a:ext cx="1905000" cy="9223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IFNG_cytokines_boxplots.pdf"/>
          <p:cNvPicPr>
            <a:picLocks noChangeAspect="1"/>
          </p:cNvPicPr>
          <p:nvPr/>
        </p:nvPicPr>
        <p:blipFill rotWithShape="1">
          <a:blip r:embed="rId3">
            <a:extLst>
              <a:ext uri="{28A0092B-C50C-407E-A947-70E740481C1C}">
                <a14:useLocalDpi xmlns:a14="http://schemas.microsoft.com/office/drawing/2010/main" val="0"/>
              </a:ext>
            </a:extLst>
          </a:blip>
          <a:srcRect t="22794" b="20185"/>
          <a:stretch/>
        </p:blipFill>
        <p:spPr>
          <a:xfrm>
            <a:off x="0" y="1080624"/>
            <a:ext cx="9144000" cy="3910476"/>
          </a:xfrm>
          <a:prstGeom prst="rect">
            <a:avLst/>
          </a:prstGeom>
        </p:spPr>
      </p:pic>
      <p:sp>
        <p:nvSpPr>
          <p:cNvPr id="11" name="TextBox 10"/>
          <p:cNvSpPr txBox="1"/>
          <p:nvPr/>
        </p:nvSpPr>
        <p:spPr>
          <a:xfrm>
            <a:off x="1905000" y="29638"/>
            <a:ext cx="5373787" cy="984885"/>
          </a:xfrm>
          <a:prstGeom prst="rect">
            <a:avLst/>
          </a:prstGeom>
          <a:noFill/>
        </p:spPr>
        <p:txBody>
          <a:bodyPr wrap="none" rtlCol="0">
            <a:spAutoFit/>
          </a:bodyPr>
          <a:lstStyle/>
          <a:p>
            <a:pPr algn="ctr"/>
            <a:r>
              <a:rPr lang="en-US" sz="2900" dirty="0">
                <a:solidFill>
                  <a:srgbClr val="000000"/>
                </a:solidFill>
                <a:latin typeface="Helvetica"/>
                <a:cs typeface="Helvetica"/>
              </a:rPr>
              <a:t>Cytokine and chemokine genes </a:t>
            </a:r>
          </a:p>
          <a:p>
            <a:pPr algn="ctr"/>
            <a:r>
              <a:rPr lang="en-US" sz="2900" dirty="0">
                <a:solidFill>
                  <a:srgbClr val="000000"/>
                </a:solidFill>
                <a:latin typeface="Helvetica"/>
                <a:cs typeface="Helvetica"/>
              </a:rPr>
              <a:t>are associate with innateness</a:t>
            </a:r>
          </a:p>
        </p:txBody>
      </p:sp>
      <p:sp>
        <p:nvSpPr>
          <p:cNvPr id="5" name="TextBox 4"/>
          <p:cNvSpPr txBox="1"/>
          <p:nvPr/>
        </p:nvSpPr>
        <p:spPr>
          <a:xfrm>
            <a:off x="2046341" y="1407067"/>
            <a:ext cx="793757" cy="369332"/>
          </a:xfrm>
          <a:prstGeom prst="rect">
            <a:avLst/>
          </a:prstGeom>
          <a:noFill/>
        </p:spPr>
        <p:txBody>
          <a:bodyPr wrap="none" rtlCol="0">
            <a:spAutoFit/>
          </a:bodyPr>
          <a:lstStyle/>
          <a:p>
            <a:pPr algn="ctr"/>
            <a:r>
              <a:rPr lang="en-US" i="1" dirty="0">
                <a:latin typeface="Helvetica"/>
                <a:cs typeface="Helvetica"/>
              </a:rPr>
              <a:t>IFNG</a:t>
            </a:r>
          </a:p>
        </p:txBody>
      </p:sp>
      <p:sp>
        <p:nvSpPr>
          <p:cNvPr id="6" name="TextBox 5"/>
          <p:cNvSpPr txBox="1"/>
          <p:nvPr/>
        </p:nvSpPr>
        <p:spPr>
          <a:xfrm>
            <a:off x="1002715" y="2011438"/>
            <a:ext cx="1432040" cy="646331"/>
          </a:xfrm>
          <a:prstGeom prst="rect">
            <a:avLst/>
          </a:prstGeom>
          <a:noFill/>
        </p:spPr>
        <p:txBody>
          <a:bodyPr wrap="none" rtlCol="0">
            <a:spAutoFit/>
          </a:bodyPr>
          <a:lstStyle/>
          <a:p>
            <a:r>
              <a:rPr lang="mr-IN" dirty="0">
                <a:latin typeface="Helvetica"/>
                <a:cs typeface="Helvetica"/>
              </a:rPr>
              <a:t>P = 1.7e–06</a:t>
            </a:r>
            <a:endParaRPr lang="en-US" dirty="0">
              <a:latin typeface="Helvetica"/>
              <a:cs typeface="Helvetica"/>
            </a:endParaRPr>
          </a:p>
          <a:p>
            <a:endParaRPr lang="en-US" dirty="0"/>
          </a:p>
        </p:txBody>
      </p:sp>
    </p:spTree>
    <p:extLst>
      <p:ext uri="{BB962C8B-B14F-4D97-AF65-F5344CB8AC3E}">
        <p14:creationId xmlns:p14="http://schemas.microsoft.com/office/powerpoint/2010/main" val="38049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4668" y="1186353"/>
            <a:ext cx="7200632" cy="4766899"/>
          </a:xfrm>
          <a:prstGeom prst="rect">
            <a:avLst/>
          </a:prstGeom>
        </p:spPr>
      </p:pic>
      <p:sp>
        <p:nvSpPr>
          <p:cNvPr id="7" name="Rectangle 6"/>
          <p:cNvSpPr/>
          <p:nvPr/>
        </p:nvSpPr>
        <p:spPr>
          <a:xfrm>
            <a:off x="660668" y="1765564"/>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452577" y="2446778"/>
            <a:ext cx="1149674" cy="307777"/>
          </a:xfrm>
          <a:prstGeom prst="rect">
            <a:avLst/>
          </a:prstGeom>
          <a:noFill/>
        </p:spPr>
        <p:txBody>
          <a:bodyPr wrap="none" rtlCol="0">
            <a:spAutoFit/>
          </a:bodyPr>
          <a:lstStyle/>
          <a:p>
            <a:r>
              <a:rPr lang="en-US" sz="1400" strike="sngStrike" dirty="0"/>
              <a:t>Transcription</a:t>
            </a:r>
          </a:p>
        </p:txBody>
      </p:sp>
      <p:sp>
        <p:nvSpPr>
          <p:cNvPr id="9" name="TextBox 8"/>
          <p:cNvSpPr txBox="1"/>
          <p:nvPr/>
        </p:nvSpPr>
        <p:spPr>
          <a:xfrm>
            <a:off x="5491833" y="3769985"/>
            <a:ext cx="1002836" cy="307777"/>
          </a:xfrm>
          <a:prstGeom prst="rect">
            <a:avLst/>
          </a:prstGeom>
          <a:noFill/>
        </p:spPr>
        <p:txBody>
          <a:bodyPr wrap="none" rtlCol="0">
            <a:spAutoFit/>
          </a:bodyPr>
          <a:lstStyle/>
          <a:p>
            <a:r>
              <a:rPr lang="en-US" sz="1400" strike="sngStrike" dirty="0"/>
              <a:t>Translation</a:t>
            </a:r>
          </a:p>
        </p:txBody>
      </p:sp>
      <p:cxnSp>
        <p:nvCxnSpPr>
          <p:cNvPr id="12" name="Straight Connector 11"/>
          <p:cNvCxnSpPr/>
          <p:nvPr/>
        </p:nvCxnSpPr>
        <p:spPr>
          <a:xfrm flipV="1">
            <a:off x="3447143" y="6168571"/>
            <a:ext cx="2958372" cy="1814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77998" y="6346763"/>
            <a:ext cx="2916671" cy="369332"/>
          </a:xfrm>
          <a:prstGeom prst="rect">
            <a:avLst/>
          </a:prstGeom>
          <a:noFill/>
        </p:spPr>
        <p:txBody>
          <a:bodyPr wrap="none" rtlCol="0">
            <a:spAutoFit/>
          </a:bodyPr>
          <a:lstStyle/>
          <a:p>
            <a:r>
              <a:rPr lang="en-US" dirty="0"/>
              <a:t>2 </a:t>
            </a:r>
            <a:r>
              <a:rPr lang="en-US" dirty="0" err="1"/>
              <a:t>hrs</a:t>
            </a:r>
            <a:r>
              <a:rPr lang="en-US" dirty="0"/>
              <a:t> after PMA/I stimulation</a:t>
            </a:r>
          </a:p>
        </p:txBody>
      </p:sp>
      <p:sp>
        <p:nvSpPr>
          <p:cNvPr id="10" name="TextBox 9"/>
          <p:cNvSpPr txBox="1"/>
          <p:nvPr/>
        </p:nvSpPr>
        <p:spPr>
          <a:xfrm>
            <a:off x="99505" y="222890"/>
            <a:ext cx="9465014" cy="984885"/>
          </a:xfrm>
          <a:prstGeom prst="rect">
            <a:avLst/>
          </a:prstGeom>
          <a:noFill/>
        </p:spPr>
        <p:txBody>
          <a:bodyPr wrap="none" rtlCol="0">
            <a:spAutoFit/>
          </a:bodyPr>
          <a:lstStyle/>
          <a:p>
            <a:r>
              <a:rPr lang="en-US" sz="2800" i="1" dirty="0">
                <a:solidFill>
                  <a:srgbClr val="000000"/>
                </a:solidFill>
                <a:latin typeface="Helvetica"/>
                <a:cs typeface="Helvetica"/>
              </a:rPr>
              <a:t>IFNG</a:t>
            </a:r>
            <a:r>
              <a:rPr lang="en-US" sz="2800" dirty="0">
                <a:solidFill>
                  <a:srgbClr val="000000"/>
                </a:solidFill>
                <a:latin typeface="Helvetica"/>
                <a:cs typeface="Helvetica"/>
              </a:rPr>
              <a:t> is in preformed mRNA state ready to be translated</a:t>
            </a:r>
          </a:p>
          <a:p>
            <a:endParaRPr lang="en-US" sz="2800" dirty="0">
              <a:solidFill>
                <a:srgbClr val="000000"/>
              </a:solidFill>
              <a:latin typeface="Helvetica"/>
              <a:cs typeface="Helvetica"/>
            </a:endParaRPr>
          </a:p>
        </p:txBody>
      </p:sp>
    </p:spTree>
    <p:extLst>
      <p:ext uri="{BB962C8B-B14F-4D97-AF65-F5344CB8AC3E}">
        <p14:creationId xmlns:p14="http://schemas.microsoft.com/office/powerpoint/2010/main" val="1491167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0" y="2879439"/>
            <a:ext cx="531091" cy="5772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447309" y="2879439"/>
            <a:ext cx="531091" cy="57727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ribopurimycilation.jpeg"/>
          <p:cNvPicPr>
            <a:picLocks noChangeAspect="1"/>
          </p:cNvPicPr>
          <p:nvPr/>
        </p:nvPicPr>
        <p:blipFill rotWithShape="1">
          <a:blip r:embed="rId3">
            <a:extLst>
              <a:ext uri="{28A0092B-C50C-407E-A947-70E740481C1C}">
                <a14:useLocalDpi xmlns:a14="http://schemas.microsoft.com/office/drawing/2010/main" val="0"/>
              </a:ext>
            </a:extLst>
          </a:blip>
          <a:srcRect l="15939" t="66279" r="41184" b="-1"/>
          <a:stretch/>
        </p:blipFill>
        <p:spPr>
          <a:xfrm>
            <a:off x="1373909" y="1231900"/>
            <a:ext cx="2112606" cy="1922271"/>
          </a:xfrm>
          <a:prstGeom prst="rect">
            <a:avLst/>
          </a:prstGeom>
        </p:spPr>
      </p:pic>
      <p:pic>
        <p:nvPicPr>
          <p:cNvPr id="2" name="Picture 1"/>
          <p:cNvPicPr>
            <a:picLocks noChangeAspect="1"/>
          </p:cNvPicPr>
          <p:nvPr/>
        </p:nvPicPr>
        <p:blipFill>
          <a:blip r:embed="rId4"/>
          <a:stretch>
            <a:fillRect/>
          </a:stretch>
        </p:blipFill>
        <p:spPr>
          <a:xfrm>
            <a:off x="0" y="3112609"/>
            <a:ext cx="9144000" cy="3792442"/>
          </a:xfrm>
          <a:prstGeom prst="rect">
            <a:avLst/>
          </a:prstGeom>
        </p:spPr>
      </p:pic>
      <p:sp>
        <p:nvSpPr>
          <p:cNvPr id="3" name="Rectangle 2"/>
          <p:cNvSpPr/>
          <p:nvPr/>
        </p:nvSpPr>
        <p:spPr>
          <a:xfrm>
            <a:off x="-457200" y="2667000"/>
            <a:ext cx="988291" cy="93133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93312" y="2646942"/>
            <a:ext cx="988291" cy="931333"/>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67367" y="222890"/>
            <a:ext cx="7895348" cy="538609"/>
          </a:xfrm>
          <a:prstGeom prst="rect">
            <a:avLst/>
          </a:prstGeom>
          <a:noFill/>
        </p:spPr>
        <p:txBody>
          <a:bodyPr wrap="none" rtlCol="0">
            <a:spAutoFit/>
          </a:bodyPr>
          <a:lstStyle/>
          <a:p>
            <a:r>
              <a:rPr lang="en-US" sz="2900" dirty="0">
                <a:solidFill>
                  <a:srgbClr val="000000"/>
                </a:solidFill>
                <a:latin typeface="Helvetica"/>
                <a:cs typeface="Helvetica"/>
              </a:rPr>
              <a:t>Active translation is associated with innateness</a:t>
            </a:r>
          </a:p>
        </p:txBody>
      </p:sp>
    </p:spTree>
    <p:extLst>
      <p:ext uri="{BB962C8B-B14F-4D97-AF65-F5344CB8AC3E}">
        <p14:creationId xmlns:p14="http://schemas.microsoft.com/office/powerpoint/2010/main" val="290121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009" y="1522774"/>
            <a:ext cx="672832" cy="247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781609" y="1556919"/>
            <a:ext cx="672832" cy="247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5882516" y="1373846"/>
            <a:ext cx="672832" cy="247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14568" y="4007179"/>
            <a:ext cx="672832" cy="247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503033" y="1701198"/>
            <a:ext cx="2603524" cy="1822778"/>
          </a:xfrm>
          <a:prstGeom prst="rect">
            <a:avLst/>
          </a:prstGeom>
        </p:spPr>
      </p:pic>
      <p:pic>
        <p:nvPicPr>
          <p:cNvPr id="5" name="Picture 4"/>
          <p:cNvPicPr>
            <a:picLocks noChangeAspect="1"/>
          </p:cNvPicPr>
          <p:nvPr/>
        </p:nvPicPr>
        <p:blipFill>
          <a:blip r:embed="rId4"/>
          <a:stretch>
            <a:fillRect/>
          </a:stretch>
        </p:blipFill>
        <p:spPr>
          <a:xfrm>
            <a:off x="3157357" y="1686638"/>
            <a:ext cx="2672211" cy="1859064"/>
          </a:xfrm>
          <a:prstGeom prst="rect">
            <a:avLst/>
          </a:prstGeom>
        </p:spPr>
      </p:pic>
      <p:pic>
        <p:nvPicPr>
          <p:cNvPr id="6" name="Picture 5"/>
          <p:cNvPicPr>
            <a:picLocks noChangeAspect="1"/>
          </p:cNvPicPr>
          <p:nvPr/>
        </p:nvPicPr>
        <p:blipFill rotWithShape="1">
          <a:blip r:embed="rId5"/>
          <a:srcRect r="51555"/>
          <a:stretch/>
        </p:blipFill>
        <p:spPr>
          <a:xfrm>
            <a:off x="6016682" y="1595407"/>
            <a:ext cx="2766337" cy="2039373"/>
          </a:xfrm>
          <a:prstGeom prst="rect">
            <a:avLst/>
          </a:prstGeom>
        </p:spPr>
      </p:pic>
      <p:sp>
        <p:nvSpPr>
          <p:cNvPr id="14" name="Rectangle 13"/>
          <p:cNvSpPr/>
          <p:nvPr/>
        </p:nvSpPr>
        <p:spPr>
          <a:xfrm>
            <a:off x="2446240" y="3934250"/>
            <a:ext cx="1269732" cy="7490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6055054" y="1548435"/>
            <a:ext cx="338992" cy="272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109079" y="222890"/>
            <a:ext cx="9084538" cy="984885"/>
          </a:xfrm>
          <a:prstGeom prst="rect">
            <a:avLst/>
          </a:prstGeom>
          <a:noFill/>
        </p:spPr>
        <p:txBody>
          <a:bodyPr wrap="none" rtlCol="0">
            <a:spAutoFit/>
          </a:bodyPr>
          <a:lstStyle/>
          <a:p>
            <a:pPr algn="ctr"/>
            <a:r>
              <a:rPr lang="en-US" sz="2900" dirty="0" err="1">
                <a:solidFill>
                  <a:srgbClr val="000000"/>
                </a:solidFill>
                <a:latin typeface="Helvetica"/>
                <a:cs typeface="Helvetica"/>
              </a:rPr>
              <a:t>Adaptiveness</a:t>
            </a:r>
            <a:r>
              <a:rPr lang="en-US" sz="2900" dirty="0">
                <a:solidFill>
                  <a:srgbClr val="000000"/>
                </a:solidFill>
                <a:latin typeface="Helvetica"/>
                <a:cs typeface="Helvetica"/>
              </a:rPr>
              <a:t> is associated with translation machinery</a:t>
            </a:r>
          </a:p>
          <a:p>
            <a:pPr algn="ctr"/>
            <a:r>
              <a:rPr lang="en-US" sz="2900" dirty="0">
                <a:solidFill>
                  <a:srgbClr val="000000"/>
                </a:solidFill>
                <a:latin typeface="Helvetica"/>
                <a:cs typeface="Helvetica"/>
              </a:rPr>
              <a:t>and proliferative capacity</a:t>
            </a:r>
          </a:p>
        </p:txBody>
      </p:sp>
      <p:sp>
        <p:nvSpPr>
          <p:cNvPr id="7" name="TextBox 6"/>
          <p:cNvSpPr txBox="1"/>
          <p:nvPr/>
        </p:nvSpPr>
        <p:spPr>
          <a:xfrm>
            <a:off x="1676441" y="1259700"/>
            <a:ext cx="816763" cy="369332"/>
          </a:xfrm>
          <a:prstGeom prst="rect">
            <a:avLst/>
          </a:prstGeom>
          <a:noFill/>
        </p:spPr>
        <p:txBody>
          <a:bodyPr wrap="none" rtlCol="0">
            <a:spAutoFit/>
          </a:bodyPr>
          <a:lstStyle/>
          <a:p>
            <a:r>
              <a:rPr lang="en-US" i="1" dirty="0"/>
              <a:t>RPL36</a:t>
            </a:r>
          </a:p>
        </p:txBody>
      </p:sp>
      <p:sp>
        <p:nvSpPr>
          <p:cNvPr id="21" name="TextBox 20"/>
          <p:cNvSpPr txBox="1"/>
          <p:nvPr/>
        </p:nvSpPr>
        <p:spPr>
          <a:xfrm>
            <a:off x="4293401" y="1259700"/>
            <a:ext cx="747783" cy="369332"/>
          </a:xfrm>
          <a:prstGeom prst="rect">
            <a:avLst/>
          </a:prstGeom>
          <a:noFill/>
        </p:spPr>
        <p:txBody>
          <a:bodyPr wrap="none" rtlCol="0">
            <a:spAutoFit/>
          </a:bodyPr>
          <a:lstStyle/>
          <a:p>
            <a:r>
              <a:rPr lang="en-US" i="1" dirty="0"/>
              <a:t>EIF3E</a:t>
            </a:r>
          </a:p>
        </p:txBody>
      </p:sp>
      <p:sp>
        <p:nvSpPr>
          <p:cNvPr id="23" name="TextBox 22"/>
          <p:cNvSpPr txBox="1"/>
          <p:nvPr/>
        </p:nvSpPr>
        <p:spPr>
          <a:xfrm>
            <a:off x="7287306" y="1259700"/>
            <a:ext cx="671591" cy="369332"/>
          </a:xfrm>
          <a:prstGeom prst="rect">
            <a:avLst/>
          </a:prstGeom>
          <a:noFill/>
        </p:spPr>
        <p:txBody>
          <a:bodyPr wrap="none" rtlCol="0">
            <a:spAutoFit/>
          </a:bodyPr>
          <a:lstStyle/>
          <a:p>
            <a:r>
              <a:rPr lang="en-US" i="1" dirty="0"/>
              <a:t>MYC</a:t>
            </a:r>
          </a:p>
        </p:txBody>
      </p:sp>
      <p:pic>
        <p:nvPicPr>
          <p:cNvPr id="26" name="Picture 25"/>
          <p:cNvPicPr>
            <a:picLocks noChangeAspect="1"/>
          </p:cNvPicPr>
          <p:nvPr/>
        </p:nvPicPr>
        <p:blipFill>
          <a:blip r:embed="rId6"/>
          <a:stretch>
            <a:fillRect/>
          </a:stretch>
        </p:blipFill>
        <p:spPr>
          <a:xfrm>
            <a:off x="2388520" y="3996151"/>
            <a:ext cx="3947806" cy="2785183"/>
          </a:xfrm>
          <a:prstGeom prst="rect">
            <a:avLst/>
          </a:prstGeom>
        </p:spPr>
      </p:pic>
      <p:sp>
        <p:nvSpPr>
          <p:cNvPr id="9" name="TextBox 8"/>
          <p:cNvSpPr txBox="1"/>
          <p:nvPr/>
        </p:nvSpPr>
        <p:spPr>
          <a:xfrm>
            <a:off x="6318874" y="4683286"/>
            <a:ext cx="2650911" cy="707886"/>
          </a:xfrm>
          <a:prstGeom prst="rect">
            <a:avLst/>
          </a:prstGeom>
          <a:noFill/>
        </p:spPr>
        <p:txBody>
          <a:bodyPr wrap="none" rtlCol="0">
            <a:spAutoFit/>
          </a:bodyPr>
          <a:lstStyle/>
          <a:p>
            <a:pPr algn="ctr"/>
            <a:r>
              <a:rPr lang="en-US" sz="2000" dirty="0">
                <a:latin typeface="Helvetica"/>
                <a:cs typeface="Helvetica"/>
              </a:rPr>
              <a:t>(anti-CD3/CD28 bead</a:t>
            </a:r>
          </a:p>
          <a:p>
            <a:pPr algn="ctr"/>
            <a:r>
              <a:rPr lang="en-US" sz="2000" dirty="0">
                <a:latin typeface="Helvetica"/>
                <a:cs typeface="Helvetica"/>
              </a:rPr>
              <a:t>stimulation)</a:t>
            </a:r>
          </a:p>
        </p:txBody>
      </p:sp>
    </p:spTree>
    <p:extLst>
      <p:ext uri="{BB962C8B-B14F-4D97-AF65-F5344CB8AC3E}">
        <p14:creationId xmlns:p14="http://schemas.microsoft.com/office/powerpoint/2010/main" val="1514522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9330" y="2032000"/>
            <a:ext cx="9666824" cy="2661269"/>
          </a:xfrm>
          <a:prstGeom prst="rect">
            <a:avLst/>
          </a:prstGeom>
        </p:spPr>
      </p:pic>
    </p:spTree>
    <p:extLst>
      <p:ext uri="{BB962C8B-B14F-4D97-AF65-F5344CB8AC3E}">
        <p14:creationId xmlns:p14="http://schemas.microsoft.com/office/powerpoint/2010/main" val="3108958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447800"/>
            <a:ext cx="9144000" cy="2894349"/>
          </a:xfrm>
          <a:prstGeom prst="rect">
            <a:avLst/>
          </a:prstGeom>
        </p:spPr>
      </p:pic>
      <p:pic>
        <p:nvPicPr>
          <p:cNvPr id="8" name="Picture 7"/>
          <p:cNvPicPr>
            <a:picLocks noChangeAspect="1"/>
          </p:cNvPicPr>
          <p:nvPr/>
        </p:nvPicPr>
        <p:blipFill>
          <a:blip r:embed="rId4"/>
          <a:stretch>
            <a:fillRect/>
          </a:stretch>
        </p:blipFill>
        <p:spPr>
          <a:xfrm>
            <a:off x="3352800" y="4686670"/>
            <a:ext cx="2933700" cy="2069730"/>
          </a:xfrm>
          <a:prstGeom prst="rect">
            <a:avLst/>
          </a:prstGeom>
        </p:spPr>
      </p:pic>
      <p:sp>
        <p:nvSpPr>
          <p:cNvPr id="9" name="Rectangle 8"/>
          <p:cNvSpPr/>
          <p:nvPr/>
        </p:nvSpPr>
        <p:spPr>
          <a:xfrm>
            <a:off x="-12700" y="1445017"/>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125079" y="222890"/>
            <a:ext cx="7481867" cy="538609"/>
          </a:xfrm>
          <a:prstGeom prst="rect">
            <a:avLst/>
          </a:prstGeom>
          <a:noFill/>
        </p:spPr>
        <p:txBody>
          <a:bodyPr wrap="none" rtlCol="0">
            <a:spAutoFit/>
          </a:bodyPr>
          <a:lstStyle/>
          <a:p>
            <a:r>
              <a:rPr lang="en-US" sz="2900" dirty="0" err="1">
                <a:solidFill>
                  <a:srgbClr val="000000"/>
                </a:solidFill>
                <a:latin typeface="Helvetica"/>
                <a:cs typeface="Helvetica"/>
              </a:rPr>
              <a:t>Adaptiveness</a:t>
            </a:r>
            <a:r>
              <a:rPr lang="en-US" sz="2900" dirty="0">
                <a:solidFill>
                  <a:srgbClr val="000000"/>
                </a:solidFill>
                <a:latin typeface="Helvetica"/>
                <a:cs typeface="Helvetica"/>
              </a:rPr>
              <a:t> is associated with proliferation</a:t>
            </a:r>
          </a:p>
        </p:txBody>
      </p:sp>
    </p:spTree>
    <p:extLst>
      <p:ext uri="{BB962C8B-B14F-4D97-AF65-F5344CB8AC3E}">
        <p14:creationId xmlns:p14="http://schemas.microsoft.com/office/powerpoint/2010/main" val="79010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06485"/>
            <a:ext cx="9144000" cy="4888424"/>
          </a:xfrm>
          <a:prstGeom prst="rect">
            <a:avLst/>
          </a:prstGeom>
        </p:spPr>
      </p:pic>
    </p:spTree>
    <p:extLst>
      <p:ext uri="{BB962C8B-B14F-4D97-AF65-F5344CB8AC3E}">
        <p14:creationId xmlns:p14="http://schemas.microsoft.com/office/powerpoint/2010/main" val="414024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H="1">
            <a:off x="2705143" y="2364850"/>
            <a:ext cx="3822656" cy="1091684"/>
          </a:xfrm>
          <a:prstGeom prst="rtTriangle">
            <a:avLst/>
          </a:prstGeom>
          <a:gradFill>
            <a:gsLst>
              <a:gs pos="89000">
                <a:srgbClr val="FFC036"/>
              </a:gs>
              <a:gs pos="5000">
                <a:srgbClr val="FF0000"/>
              </a:gs>
              <a:gs pos="43000">
                <a:schemeClr val="accent6">
                  <a:lumMod val="75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73192" y="1290514"/>
            <a:ext cx="7863946" cy="615553"/>
          </a:xfrm>
          <a:prstGeom prst="rect">
            <a:avLst/>
          </a:prstGeom>
          <a:noFill/>
        </p:spPr>
        <p:txBody>
          <a:bodyPr wrap="square" rtlCol="0">
            <a:spAutoFit/>
          </a:bodyPr>
          <a:lstStyle/>
          <a:p>
            <a:r>
              <a:rPr lang="en-US" sz="3400" dirty="0">
                <a:latin typeface="Helvetica"/>
                <a:cs typeface="Helvetica"/>
              </a:rPr>
              <a:t>Transcriptional innateness gradient</a:t>
            </a:r>
          </a:p>
        </p:txBody>
      </p:sp>
      <p:sp>
        <p:nvSpPr>
          <p:cNvPr id="7" name="TextBox 6"/>
          <p:cNvSpPr txBox="1"/>
          <p:nvPr/>
        </p:nvSpPr>
        <p:spPr>
          <a:xfrm>
            <a:off x="5692867" y="3135827"/>
            <a:ext cx="3484999" cy="1938992"/>
          </a:xfrm>
          <a:prstGeom prst="rect">
            <a:avLst/>
          </a:prstGeom>
          <a:noFill/>
        </p:spPr>
        <p:txBody>
          <a:bodyPr wrap="none" rtlCol="0">
            <a:spAutoFit/>
          </a:bodyPr>
          <a:lstStyle/>
          <a:p>
            <a:endParaRPr lang="en-US" sz="2400" dirty="0"/>
          </a:p>
          <a:p>
            <a:r>
              <a:rPr lang="en-US" sz="2400" dirty="0"/>
              <a:t> “effector” </a:t>
            </a:r>
            <a:r>
              <a:rPr lang="en-US" sz="2400" dirty="0" err="1"/>
              <a:t>transcriptome</a:t>
            </a:r>
            <a:endParaRPr lang="en-US" sz="2400" dirty="0"/>
          </a:p>
          <a:p>
            <a:r>
              <a:rPr lang="en-US" sz="2400" dirty="0"/>
              <a:t> early cytokine production</a:t>
            </a:r>
          </a:p>
          <a:p>
            <a:endParaRPr lang="en-US" sz="2400" dirty="0"/>
          </a:p>
          <a:p>
            <a:endParaRPr lang="en-US" sz="2400" dirty="0"/>
          </a:p>
        </p:txBody>
      </p:sp>
      <p:sp>
        <p:nvSpPr>
          <p:cNvPr id="10" name="TextBox 9"/>
          <p:cNvSpPr txBox="1"/>
          <p:nvPr/>
        </p:nvSpPr>
        <p:spPr>
          <a:xfrm>
            <a:off x="566192" y="3492607"/>
            <a:ext cx="4329881" cy="1200328"/>
          </a:xfrm>
          <a:prstGeom prst="rect">
            <a:avLst/>
          </a:prstGeom>
          <a:noFill/>
        </p:spPr>
        <p:txBody>
          <a:bodyPr wrap="none" rtlCol="0">
            <a:spAutoFit/>
          </a:bodyPr>
          <a:lstStyle/>
          <a:p>
            <a:r>
              <a:rPr lang="en-US" sz="2400" dirty="0"/>
              <a:t>translation machinery transcripts</a:t>
            </a:r>
          </a:p>
          <a:p>
            <a:r>
              <a:rPr lang="en-US" sz="2400" dirty="0"/>
              <a:t>proliferative capacity</a:t>
            </a:r>
          </a:p>
          <a:p>
            <a:endParaRPr lang="en-US" sz="2400" dirty="0"/>
          </a:p>
        </p:txBody>
      </p:sp>
      <p:grpSp>
        <p:nvGrpSpPr>
          <p:cNvPr id="8" name="Group 7"/>
          <p:cNvGrpSpPr/>
          <p:nvPr/>
        </p:nvGrpSpPr>
        <p:grpSpPr>
          <a:xfrm>
            <a:off x="3066352" y="5261082"/>
            <a:ext cx="3266327" cy="892552"/>
            <a:chOff x="860864" y="5878321"/>
            <a:chExt cx="3266327" cy="892552"/>
          </a:xfrm>
        </p:grpSpPr>
        <p:sp>
          <p:nvSpPr>
            <p:cNvPr id="9" name="TextBox 8"/>
            <p:cNvSpPr txBox="1"/>
            <p:nvPr/>
          </p:nvSpPr>
          <p:spPr>
            <a:xfrm>
              <a:off x="860864" y="6101036"/>
              <a:ext cx="970137" cy="523220"/>
            </a:xfrm>
            <a:prstGeom prst="rect">
              <a:avLst/>
            </a:prstGeom>
            <a:noFill/>
          </p:spPr>
          <p:txBody>
            <a:bodyPr wrap="none" rtlCol="0">
              <a:spAutoFit/>
            </a:bodyPr>
            <a:lstStyle/>
            <a:p>
              <a:pPr algn="ctr"/>
              <a:r>
                <a:rPr lang="en-US" sz="2800" dirty="0"/>
                <a:t>score</a:t>
              </a:r>
            </a:p>
          </p:txBody>
        </p:sp>
        <p:sp>
          <p:nvSpPr>
            <p:cNvPr id="11" name="TextBox 10"/>
            <p:cNvSpPr txBox="1"/>
            <p:nvPr/>
          </p:nvSpPr>
          <p:spPr>
            <a:xfrm>
              <a:off x="2095917" y="5878321"/>
              <a:ext cx="490414" cy="892552"/>
            </a:xfrm>
            <a:prstGeom prst="rect">
              <a:avLst/>
            </a:prstGeom>
            <a:noFill/>
          </p:spPr>
          <p:txBody>
            <a:bodyPr wrap="none" rtlCol="0">
              <a:spAutoFit/>
            </a:bodyPr>
            <a:lstStyle/>
            <a:p>
              <a:r>
                <a:rPr lang="en-US" sz="5200" dirty="0" err="1"/>
                <a:t>Σ</a:t>
              </a:r>
              <a:endParaRPr lang="en-US" sz="5200" dirty="0"/>
            </a:p>
          </p:txBody>
        </p:sp>
        <p:cxnSp>
          <p:nvCxnSpPr>
            <p:cNvPr id="12" name="Curved Connector 11"/>
            <p:cNvCxnSpPr/>
            <p:nvPr/>
          </p:nvCxnSpPr>
          <p:spPr>
            <a:xfrm>
              <a:off x="2705075" y="6167553"/>
              <a:ext cx="274320" cy="274320"/>
            </a:xfrm>
            <a:prstGeom prst="curvedConnector3">
              <a:avLst/>
            </a:prstGeom>
            <a:ln w="38100" cmpd="sng">
              <a:solidFill>
                <a:schemeClr val="accent3"/>
              </a:solidFill>
            </a:ln>
            <a:effectLst/>
            <a:scene3d>
              <a:camera prst="orthographicFront">
                <a:rot lat="0" lon="0" rev="30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a:off x="2701966" y="6335148"/>
              <a:ext cx="274320" cy="274320"/>
            </a:xfrm>
            <a:prstGeom prst="curvedConnector3">
              <a:avLst/>
            </a:prstGeom>
            <a:ln w="38100" cmpd="sng">
              <a:solidFill>
                <a:schemeClr val="accent3"/>
              </a:solidFill>
            </a:ln>
            <a:effectLst/>
            <a:scene3d>
              <a:camera prst="orthographicFront">
                <a:rot lat="0" lon="0" rev="30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a:off x="3288432" y="6030393"/>
              <a:ext cx="274320" cy="274320"/>
            </a:xfrm>
            <a:prstGeom prst="curvedConnector3">
              <a:avLst/>
            </a:prstGeom>
            <a:ln w="38100" cmpd="sng">
              <a:solidFill>
                <a:schemeClr val="accent3"/>
              </a:solidFill>
            </a:ln>
            <a:effectLst/>
            <a:scene3d>
              <a:camera prst="orthographicFront">
                <a:rot lat="0" lon="0" rev="30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5" name="Curved Connector 14"/>
            <p:cNvCxnSpPr/>
            <p:nvPr/>
          </p:nvCxnSpPr>
          <p:spPr>
            <a:xfrm>
              <a:off x="3286337" y="6168419"/>
              <a:ext cx="274320" cy="274320"/>
            </a:xfrm>
            <a:prstGeom prst="curvedConnector3">
              <a:avLst/>
            </a:prstGeom>
            <a:ln w="38100" cmpd="sng">
              <a:solidFill>
                <a:schemeClr val="accent3"/>
              </a:solidFill>
            </a:ln>
            <a:effectLst/>
            <a:scene3d>
              <a:camera prst="orthographicFront">
                <a:rot lat="0" lon="0" rev="30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a:off x="3289780" y="6317081"/>
              <a:ext cx="274320" cy="274320"/>
            </a:xfrm>
            <a:prstGeom prst="curvedConnector3">
              <a:avLst/>
            </a:prstGeom>
            <a:ln w="38100" cmpd="sng">
              <a:solidFill>
                <a:schemeClr val="accent3"/>
              </a:solidFill>
            </a:ln>
            <a:effectLst/>
            <a:scene3d>
              <a:camera prst="orthographicFront">
                <a:rot lat="0" lon="0" rev="30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a:off x="3292381" y="6475994"/>
              <a:ext cx="274320" cy="274320"/>
            </a:xfrm>
            <a:prstGeom prst="curvedConnector3">
              <a:avLst/>
            </a:prstGeom>
            <a:ln w="38100" cmpd="sng">
              <a:solidFill>
                <a:schemeClr val="accent3"/>
              </a:solidFill>
            </a:ln>
            <a:effectLst/>
            <a:scene3d>
              <a:camera prst="orthographicFront">
                <a:rot lat="0" lon="0" rev="3000000"/>
              </a:camera>
              <a:lightRig rig="threePt" dir="t"/>
            </a:scene3d>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a:off x="3852871" y="6272148"/>
              <a:ext cx="274320" cy="274320"/>
            </a:xfrm>
            <a:prstGeom prst="curvedConnector3">
              <a:avLst/>
            </a:prstGeom>
            <a:ln w="38100" cmpd="sng">
              <a:solidFill>
                <a:schemeClr val="accent3"/>
              </a:solidFill>
            </a:ln>
            <a:effectLst/>
            <a:scene3d>
              <a:camera prst="orthographicFront">
                <a:rot lat="0" lon="0" rev="3000000"/>
              </a:camera>
              <a:lightRig rig="threePt" dir="t"/>
            </a:scene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3942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BEC8-11F0-44DC-1E87-C7A0490289B2}"/>
              </a:ext>
            </a:extLst>
          </p:cNvPr>
          <p:cNvSpPr>
            <a:spLocks noGrp="1"/>
          </p:cNvSpPr>
          <p:nvPr>
            <p:ph type="title"/>
          </p:nvPr>
        </p:nvSpPr>
        <p:spPr/>
        <p:txBody>
          <a:bodyPr>
            <a:normAutofit/>
          </a:bodyPr>
          <a:lstStyle/>
          <a:p>
            <a:r>
              <a:rPr lang="en-US" sz="3200" dirty="0"/>
              <a:t>How we calculate the “innateness score”</a:t>
            </a:r>
          </a:p>
        </p:txBody>
      </p:sp>
      <p:pic>
        <p:nvPicPr>
          <p:cNvPr id="4" name="Picture 3" descr="Figure2_v3.pdf">
            <a:extLst>
              <a:ext uri="{FF2B5EF4-FFF2-40B4-BE49-F238E27FC236}">
                <a16:creationId xmlns:a16="http://schemas.microsoft.com/office/drawing/2014/main" id="{0C83FD26-765C-81D6-364D-8972B5F298C6}"/>
              </a:ext>
            </a:extLst>
          </p:cNvPr>
          <p:cNvPicPr>
            <a:picLocks noChangeAspect="1"/>
          </p:cNvPicPr>
          <p:nvPr/>
        </p:nvPicPr>
        <p:blipFill rotWithShape="1">
          <a:blip r:embed="rId2">
            <a:extLst>
              <a:ext uri="{28A0092B-C50C-407E-A947-70E740481C1C}">
                <a14:useLocalDpi xmlns:a14="http://schemas.microsoft.com/office/drawing/2010/main" val="0"/>
              </a:ext>
            </a:extLst>
          </a:blip>
          <a:srcRect l="6972" t="10552" r="59543" b="65014"/>
          <a:stretch/>
        </p:blipFill>
        <p:spPr>
          <a:xfrm>
            <a:off x="192959" y="2358834"/>
            <a:ext cx="3282017" cy="3112818"/>
          </a:xfrm>
          <a:prstGeom prst="rect">
            <a:avLst/>
          </a:prstGeom>
        </p:spPr>
      </p:pic>
      <p:sp>
        <p:nvSpPr>
          <p:cNvPr id="5" name="TextBox 4">
            <a:extLst>
              <a:ext uri="{FF2B5EF4-FFF2-40B4-BE49-F238E27FC236}">
                <a16:creationId xmlns:a16="http://schemas.microsoft.com/office/drawing/2014/main" id="{323EA2A0-B8C9-A16D-B4A1-17B13E029682}"/>
              </a:ext>
            </a:extLst>
          </p:cNvPr>
          <p:cNvSpPr txBox="1"/>
          <p:nvPr/>
        </p:nvSpPr>
        <p:spPr>
          <a:xfrm>
            <a:off x="192959" y="1712503"/>
            <a:ext cx="3610925" cy="646331"/>
          </a:xfrm>
          <a:prstGeom prst="rect">
            <a:avLst/>
          </a:prstGeom>
          <a:noFill/>
        </p:spPr>
        <p:txBody>
          <a:bodyPr wrap="none" rtlCol="0">
            <a:spAutoFit/>
          </a:bodyPr>
          <a:lstStyle/>
          <a:p>
            <a:pPr algn="ctr"/>
            <a:r>
              <a:rPr lang="en-US" dirty="0"/>
              <a:t>Original PCA with low input RNA-seq</a:t>
            </a:r>
          </a:p>
          <a:p>
            <a:pPr algn="ctr"/>
            <a:r>
              <a:rPr lang="en-US" dirty="0"/>
              <a:t>on top ~1000 variable genes</a:t>
            </a:r>
          </a:p>
        </p:txBody>
      </p:sp>
      <p:sp>
        <p:nvSpPr>
          <p:cNvPr id="6" name="TextBox 5">
            <a:extLst>
              <a:ext uri="{FF2B5EF4-FFF2-40B4-BE49-F238E27FC236}">
                <a16:creationId xmlns:a16="http://schemas.microsoft.com/office/drawing/2014/main" id="{08A57902-83B6-DBE7-F9EF-53C6C82E67BE}"/>
              </a:ext>
            </a:extLst>
          </p:cNvPr>
          <p:cNvSpPr txBox="1"/>
          <p:nvPr/>
        </p:nvSpPr>
        <p:spPr>
          <a:xfrm>
            <a:off x="5064342" y="1917681"/>
            <a:ext cx="1516762" cy="646331"/>
          </a:xfrm>
          <a:prstGeom prst="rect">
            <a:avLst/>
          </a:prstGeom>
          <a:noFill/>
        </p:spPr>
        <p:txBody>
          <a:bodyPr wrap="none" rtlCol="0">
            <a:spAutoFit/>
          </a:bodyPr>
          <a:lstStyle/>
          <a:p>
            <a:pPr algn="ctr"/>
            <a:r>
              <a:rPr lang="en-US" dirty="0"/>
              <a:t>Gene loadings</a:t>
            </a:r>
          </a:p>
          <a:p>
            <a:pPr algn="ctr"/>
            <a:r>
              <a:rPr lang="en-US" dirty="0"/>
              <a:t> for PC1</a:t>
            </a:r>
          </a:p>
        </p:txBody>
      </p:sp>
      <p:sp>
        <p:nvSpPr>
          <p:cNvPr id="7" name="TextBox 6">
            <a:extLst>
              <a:ext uri="{FF2B5EF4-FFF2-40B4-BE49-F238E27FC236}">
                <a16:creationId xmlns:a16="http://schemas.microsoft.com/office/drawing/2014/main" id="{028898D3-2D72-4CE7-7728-160F54E171A3}"/>
              </a:ext>
            </a:extLst>
          </p:cNvPr>
          <p:cNvSpPr txBox="1"/>
          <p:nvPr/>
        </p:nvSpPr>
        <p:spPr>
          <a:xfrm>
            <a:off x="4395019" y="3038168"/>
            <a:ext cx="4556022" cy="2308324"/>
          </a:xfrm>
          <a:prstGeom prst="rect">
            <a:avLst/>
          </a:prstGeom>
          <a:noFill/>
        </p:spPr>
        <p:txBody>
          <a:bodyPr wrap="square" rtlCol="0">
            <a:spAutoFit/>
          </a:bodyPr>
          <a:lstStyle/>
          <a:p>
            <a:r>
              <a:rPr lang="en-US" dirty="0"/>
              <a:t>Gene 1		-3				2.4</a:t>
            </a:r>
          </a:p>
          <a:p>
            <a:endParaRPr lang="en-US" dirty="0"/>
          </a:p>
          <a:p>
            <a:r>
              <a:rPr lang="en-US" dirty="0"/>
              <a:t>Gene 2		-1				4.1	</a:t>
            </a:r>
          </a:p>
          <a:p>
            <a:endParaRPr lang="en-US" dirty="0"/>
          </a:p>
          <a:p>
            <a:r>
              <a:rPr lang="en-US" dirty="0"/>
              <a:t>Gene 3		2				9</a:t>
            </a:r>
          </a:p>
          <a:p>
            <a:endParaRPr lang="en-US" dirty="0"/>
          </a:p>
          <a:p>
            <a:r>
              <a:rPr lang="en-US" dirty="0"/>
              <a:t>Gene4		5				7</a:t>
            </a:r>
          </a:p>
          <a:p>
            <a:endParaRPr lang="en-US" dirty="0"/>
          </a:p>
        </p:txBody>
      </p:sp>
      <p:sp>
        <p:nvSpPr>
          <p:cNvPr id="8" name="TextBox 7">
            <a:extLst>
              <a:ext uri="{FF2B5EF4-FFF2-40B4-BE49-F238E27FC236}">
                <a16:creationId xmlns:a16="http://schemas.microsoft.com/office/drawing/2014/main" id="{37750B8A-F3D7-A81F-873D-808583EE183B}"/>
              </a:ext>
            </a:extLst>
          </p:cNvPr>
          <p:cNvSpPr txBox="1"/>
          <p:nvPr/>
        </p:nvSpPr>
        <p:spPr>
          <a:xfrm>
            <a:off x="6825993" y="1782676"/>
            <a:ext cx="2318007" cy="923330"/>
          </a:xfrm>
          <a:prstGeom prst="rect">
            <a:avLst/>
          </a:prstGeom>
          <a:noFill/>
        </p:spPr>
        <p:txBody>
          <a:bodyPr wrap="none" rtlCol="0">
            <a:spAutoFit/>
          </a:bodyPr>
          <a:lstStyle/>
          <a:p>
            <a:pPr algn="ctr"/>
            <a:r>
              <a:rPr lang="en-US" dirty="0"/>
              <a:t>Gene expression levels</a:t>
            </a:r>
          </a:p>
          <a:p>
            <a:pPr algn="ctr"/>
            <a:r>
              <a:rPr lang="en-US" dirty="0"/>
              <a:t> in sample or cell of </a:t>
            </a:r>
          </a:p>
          <a:p>
            <a:pPr algn="ctr"/>
            <a:r>
              <a:rPr lang="en-US" dirty="0"/>
              <a:t>dataset X</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829CA6D-624D-B776-6F73-A7B2A765B829}"/>
                  </a:ext>
                </a:extLst>
              </p:cNvPr>
              <p:cNvSpPr txBox="1"/>
              <p:nvPr/>
            </p:nvSpPr>
            <p:spPr>
              <a:xfrm>
                <a:off x="5972155" y="5627035"/>
                <a:ext cx="2712024" cy="67069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m:t>
                          </m:r>
                          <m:r>
                            <a:rPr lang="en-US" b="0" i="1" smtClean="0">
                              <a:latin typeface="Cambria Math" panose="02040503050406030204" pitchFamily="18" charset="0"/>
                            </a:rPr>
                            <m:t>𝑙𝑜𝑎𝑑𝑖𝑛𝑔</m:t>
                          </m:r>
                          <m:r>
                            <a:rPr lang="en-US" b="0" i="1" smtClean="0">
                              <a:latin typeface="Cambria Math" panose="02040503050406030204" pitchFamily="18" charset="0"/>
                            </a:rPr>
                            <m:t>∗</m:t>
                          </m:r>
                          <m:r>
                            <a:rPr lang="en-US" b="0" i="1" smtClean="0">
                              <a:latin typeface="Cambria Math" panose="02040503050406030204" pitchFamily="18" charset="0"/>
                            </a:rPr>
                            <m:t>𝑒𝑥𝑝𝑟𝑒𝑠𝑠𝑖𝑜𝑛</m:t>
                          </m:r>
                          <m:r>
                            <a:rPr lang="en-US" b="0" i="1" smtClean="0">
                              <a:latin typeface="Cambria Math" panose="02040503050406030204" pitchFamily="18" charset="0"/>
                            </a:rPr>
                            <m:t>)</m:t>
                          </m:r>
                        </m:e>
                      </m:nary>
                    </m:oMath>
                  </m:oMathPara>
                </a14:m>
                <a:endParaRPr lang="en-US" dirty="0"/>
              </a:p>
            </p:txBody>
          </p:sp>
        </mc:Choice>
        <mc:Fallback>
          <p:sp>
            <p:nvSpPr>
              <p:cNvPr id="9" name="TextBox 8">
                <a:extLst>
                  <a:ext uri="{FF2B5EF4-FFF2-40B4-BE49-F238E27FC236}">
                    <a16:creationId xmlns:a16="http://schemas.microsoft.com/office/drawing/2014/main" id="{C829CA6D-624D-B776-6F73-A7B2A765B829}"/>
                  </a:ext>
                </a:extLst>
              </p:cNvPr>
              <p:cNvSpPr txBox="1">
                <a:spLocks noRot="1" noChangeAspect="1" noMove="1" noResize="1" noEditPoints="1" noAdjustHandles="1" noChangeArrowheads="1" noChangeShapeType="1" noTextEdit="1"/>
              </p:cNvSpPr>
              <p:nvPr/>
            </p:nvSpPr>
            <p:spPr>
              <a:xfrm>
                <a:off x="5972155" y="5627035"/>
                <a:ext cx="2712024" cy="670696"/>
              </a:xfrm>
              <a:prstGeom prst="rect">
                <a:avLst/>
              </a:prstGeom>
              <a:blipFill>
                <a:blip r:embed="rId3"/>
                <a:stretch>
                  <a:fillRect l="-30374" t="-149057" r="-2804" b="-20377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4CF83D0-1D6F-2FEA-D9C7-CF55222AB9EB}"/>
              </a:ext>
            </a:extLst>
          </p:cNvPr>
          <p:cNvSpPr txBox="1"/>
          <p:nvPr/>
        </p:nvSpPr>
        <p:spPr>
          <a:xfrm>
            <a:off x="4603382" y="5777717"/>
            <a:ext cx="905889" cy="369332"/>
          </a:xfrm>
          <a:prstGeom prst="rect">
            <a:avLst/>
          </a:prstGeom>
          <a:noFill/>
        </p:spPr>
        <p:txBody>
          <a:bodyPr wrap="none" rtlCol="0">
            <a:spAutoFit/>
          </a:bodyPr>
          <a:lstStyle/>
          <a:p>
            <a:r>
              <a:rPr lang="en-US" dirty="0"/>
              <a:t>score = </a:t>
            </a:r>
          </a:p>
        </p:txBody>
      </p:sp>
      <p:sp>
        <p:nvSpPr>
          <p:cNvPr id="12" name="TextBox 11">
            <a:extLst>
              <a:ext uri="{FF2B5EF4-FFF2-40B4-BE49-F238E27FC236}">
                <a16:creationId xmlns:a16="http://schemas.microsoft.com/office/drawing/2014/main" id="{676FAE84-B12D-BFC1-7E2C-3A79E359CBF7}"/>
              </a:ext>
            </a:extLst>
          </p:cNvPr>
          <p:cNvSpPr txBox="1"/>
          <p:nvPr/>
        </p:nvSpPr>
        <p:spPr>
          <a:xfrm>
            <a:off x="6581104" y="2023634"/>
            <a:ext cx="354584" cy="461665"/>
          </a:xfrm>
          <a:prstGeom prst="rect">
            <a:avLst/>
          </a:prstGeom>
          <a:noFill/>
        </p:spPr>
        <p:txBody>
          <a:bodyPr wrap="none" rtlCol="0">
            <a:spAutoFit/>
          </a:bodyPr>
          <a:lstStyle/>
          <a:p>
            <a:r>
              <a:rPr lang="en-US" sz="2400" b="1" dirty="0"/>
              <a:t>X</a:t>
            </a:r>
          </a:p>
        </p:txBody>
      </p:sp>
    </p:spTree>
    <p:extLst>
      <p:ext uri="{BB962C8B-B14F-4D97-AF65-F5344CB8AC3E}">
        <p14:creationId xmlns:p14="http://schemas.microsoft.com/office/powerpoint/2010/main" val="296011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ite-seq.png"/>
          <p:cNvPicPr>
            <a:picLocks noChangeAspect="1"/>
          </p:cNvPicPr>
          <p:nvPr/>
        </p:nvPicPr>
        <p:blipFill rotWithShape="1">
          <a:blip r:embed="rId3">
            <a:extLst>
              <a:ext uri="{28A0092B-C50C-407E-A947-70E740481C1C}">
                <a14:useLocalDpi xmlns:a14="http://schemas.microsoft.com/office/drawing/2010/main" val="0"/>
              </a:ext>
            </a:extLst>
          </a:blip>
          <a:srcRect l="25139" r="49576"/>
          <a:stretch/>
        </p:blipFill>
        <p:spPr>
          <a:xfrm>
            <a:off x="927099" y="1572768"/>
            <a:ext cx="2184401" cy="3265932"/>
          </a:xfrm>
          <a:prstGeom prst="rect">
            <a:avLst/>
          </a:prstGeom>
        </p:spPr>
      </p:pic>
      <p:sp>
        <p:nvSpPr>
          <p:cNvPr id="5" name="TextBox 4"/>
          <p:cNvSpPr txBox="1"/>
          <p:nvPr/>
        </p:nvSpPr>
        <p:spPr>
          <a:xfrm>
            <a:off x="0" y="6488668"/>
            <a:ext cx="3442857" cy="338554"/>
          </a:xfrm>
          <a:prstGeom prst="rect">
            <a:avLst/>
          </a:prstGeom>
          <a:noFill/>
        </p:spPr>
        <p:txBody>
          <a:bodyPr wrap="none" rtlCol="0">
            <a:spAutoFit/>
          </a:bodyPr>
          <a:lstStyle/>
          <a:p>
            <a:r>
              <a:rPr lang="en-US" sz="1600" i="1" dirty="0" err="1"/>
              <a:t>Stoeckius</a:t>
            </a:r>
            <a:r>
              <a:rPr lang="en-US" sz="1600" i="1" dirty="0"/>
              <a:t> et al., 2018, Genome Biology </a:t>
            </a:r>
          </a:p>
        </p:txBody>
      </p:sp>
      <p:cxnSp>
        <p:nvCxnSpPr>
          <p:cNvPr id="6" name="Straight Arrow Connector 5"/>
          <p:cNvCxnSpPr/>
          <p:nvPr/>
        </p:nvCxnSpPr>
        <p:spPr>
          <a:xfrm>
            <a:off x="3086100" y="2895600"/>
            <a:ext cx="6223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7" name="Picture 6" descr="10x-workflow.png"/>
          <p:cNvPicPr>
            <a:picLocks noChangeAspect="1"/>
          </p:cNvPicPr>
          <p:nvPr/>
        </p:nvPicPr>
        <p:blipFill rotWithShape="1">
          <a:blip r:embed="rId4">
            <a:extLst>
              <a:ext uri="{28A0092B-C50C-407E-A947-70E740481C1C}">
                <a14:useLocalDpi xmlns:a14="http://schemas.microsoft.com/office/drawing/2010/main" val="0"/>
              </a:ext>
            </a:extLst>
          </a:blip>
          <a:srcRect l="14445" r="68194"/>
          <a:stretch/>
        </p:blipFill>
        <p:spPr>
          <a:xfrm>
            <a:off x="4013200" y="1618899"/>
            <a:ext cx="1587500" cy="2864201"/>
          </a:xfrm>
          <a:prstGeom prst="rect">
            <a:avLst/>
          </a:prstGeom>
        </p:spPr>
      </p:pic>
      <p:pic>
        <p:nvPicPr>
          <p:cNvPr id="8" name="Picture 7" descr="10x-workflow.png"/>
          <p:cNvPicPr>
            <a:picLocks noChangeAspect="1"/>
          </p:cNvPicPr>
          <p:nvPr/>
        </p:nvPicPr>
        <p:blipFill rotWithShape="1">
          <a:blip r:embed="rId4">
            <a:extLst>
              <a:ext uri="{28A0092B-C50C-407E-A947-70E740481C1C}">
                <a14:useLocalDpi xmlns:a14="http://schemas.microsoft.com/office/drawing/2010/main" val="0"/>
              </a:ext>
            </a:extLst>
          </a:blip>
          <a:srcRect l="32501" t="39697" r="47083" b="14632"/>
          <a:stretch/>
        </p:blipFill>
        <p:spPr>
          <a:xfrm>
            <a:off x="6788150" y="2273300"/>
            <a:ext cx="1866900" cy="1308100"/>
          </a:xfrm>
          <a:prstGeom prst="rect">
            <a:avLst/>
          </a:prstGeom>
        </p:spPr>
      </p:pic>
      <p:cxnSp>
        <p:nvCxnSpPr>
          <p:cNvPr id="9" name="Straight Arrow Connector 8"/>
          <p:cNvCxnSpPr/>
          <p:nvPr/>
        </p:nvCxnSpPr>
        <p:spPr>
          <a:xfrm>
            <a:off x="5956300" y="2895600"/>
            <a:ext cx="622300" cy="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10" name="Picture 9" descr="SCGC.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1924" y="4782517"/>
            <a:ext cx="5212076" cy="823488"/>
          </a:xfrm>
          <a:prstGeom prst="rect">
            <a:avLst/>
          </a:prstGeom>
        </p:spPr>
      </p:pic>
      <p:sp>
        <p:nvSpPr>
          <p:cNvPr id="12" name="TextBox 11"/>
          <p:cNvSpPr txBox="1"/>
          <p:nvPr/>
        </p:nvSpPr>
        <p:spPr>
          <a:xfrm>
            <a:off x="1416741" y="222890"/>
            <a:ext cx="6344386" cy="538609"/>
          </a:xfrm>
          <a:prstGeom prst="rect">
            <a:avLst/>
          </a:prstGeom>
          <a:noFill/>
        </p:spPr>
        <p:txBody>
          <a:bodyPr wrap="none" rtlCol="0">
            <a:spAutoFit/>
          </a:bodyPr>
          <a:lstStyle/>
          <a:p>
            <a:r>
              <a:rPr lang="en-US" sz="2900" dirty="0">
                <a:solidFill>
                  <a:srgbClr val="000000"/>
                </a:solidFill>
                <a:latin typeface="Helvetica"/>
                <a:cs typeface="Helvetica"/>
              </a:rPr>
              <a:t>Single-cell RNA-</a:t>
            </a:r>
            <a:r>
              <a:rPr lang="en-US" sz="2900" dirty="0" err="1">
                <a:solidFill>
                  <a:srgbClr val="000000"/>
                </a:solidFill>
                <a:latin typeface="Helvetica"/>
                <a:cs typeface="Helvetica"/>
              </a:rPr>
              <a:t>seq</a:t>
            </a:r>
            <a:r>
              <a:rPr lang="en-US" sz="2900" dirty="0">
                <a:solidFill>
                  <a:srgbClr val="000000"/>
                </a:solidFill>
                <a:latin typeface="Helvetica"/>
                <a:cs typeface="Helvetica"/>
              </a:rPr>
              <a:t> with cell hashing</a:t>
            </a:r>
          </a:p>
        </p:txBody>
      </p:sp>
    </p:spTree>
    <p:extLst>
      <p:ext uri="{BB962C8B-B14F-4D97-AF65-F5344CB8AC3E}">
        <p14:creationId xmlns:p14="http://schemas.microsoft.com/office/powerpoint/2010/main" val="322999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3338" y="1071051"/>
            <a:ext cx="3980082" cy="2821700"/>
          </a:xfrm>
          <a:prstGeom prst="rect">
            <a:avLst/>
          </a:prstGeom>
        </p:spPr>
      </p:pic>
      <p:pic>
        <p:nvPicPr>
          <p:cNvPr id="8" name="Picture 7"/>
          <p:cNvPicPr>
            <a:picLocks noChangeAspect="1"/>
          </p:cNvPicPr>
          <p:nvPr/>
        </p:nvPicPr>
        <p:blipFill>
          <a:blip r:embed="rId4"/>
          <a:stretch>
            <a:fillRect/>
          </a:stretch>
        </p:blipFill>
        <p:spPr>
          <a:xfrm>
            <a:off x="4417668" y="1071051"/>
            <a:ext cx="4150600" cy="2955535"/>
          </a:xfrm>
          <a:prstGeom prst="rect">
            <a:avLst/>
          </a:prstGeom>
        </p:spPr>
      </p:pic>
      <p:sp>
        <p:nvSpPr>
          <p:cNvPr id="9" name="Rectangle 8"/>
          <p:cNvSpPr/>
          <p:nvPr/>
        </p:nvSpPr>
        <p:spPr>
          <a:xfrm>
            <a:off x="-239562" y="1067194"/>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074768" y="4232674"/>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659" y="222890"/>
            <a:ext cx="9569609" cy="538609"/>
          </a:xfrm>
          <a:prstGeom prst="rect">
            <a:avLst/>
          </a:prstGeom>
          <a:noFill/>
        </p:spPr>
        <p:txBody>
          <a:bodyPr wrap="none" rtlCol="0">
            <a:spAutoFit/>
          </a:bodyPr>
          <a:lstStyle/>
          <a:p>
            <a:r>
              <a:rPr lang="en-US" sz="2800" dirty="0">
                <a:solidFill>
                  <a:srgbClr val="000000"/>
                </a:solidFill>
                <a:latin typeface="Helvetica"/>
                <a:cs typeface="Helvetica"/>
              </a:rPr>
              <a:t>Single-cell RNA-</a:t>
            </a:r>
            <a:r>
              <a:rPr lang="en-US" sz="2800" dirty="0" err="1">
                <a:solidFill>
                  <a:srgbClr val="000000"/>
                </a:solidFill>
                <a:latin typeface="Helvetica"/>
                <a:cs typeface="Helvetica"/>
              </a:rPr>
              <a:t>seq</a:t>
            </a:r>
            <a:r>
              <a:rPr lang="en-US" sz="2800" dirty="0">
                <a:solidFill>
                  <a:srgbClr val="000000"/>
                </a:solidFill>
                <a:latin typeface="Helvetica"/>
                <a:cs typeface="Helvetica"/>
              </a:rPr>
              <a:t> reveals 4 innateness gradient states</a:t>
            </a:r>
          </a:p>
        </p:txBody>
      </p:sp>
    </p:spTree>
    <p:extLst>
      <p:ext uri="{BB962C8B-B14F-4D97-AF65-F5344CB8AC3E}">
        <p14:creationId xmlns:p14="http://schemas.microsoft.com/office/powerpoint/2010/main" val="379105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3338" y="1071051"/>
            <a:ext cx="3980082" cy="2821700"/>
          </a:xfrm>
          <a:prstGeom prst="rect">
            <a:avLst/>
          </a:prstGeom>
        </p:spPr>
      </p:pic>
      <p:pic>
        <p:nvPicPr>
          <p:cNvPr id="8" name="Picture 7"/>
          <p:cNvPicPr>
            <a:picLocks noChangeAspect="1"/>
          </p:cNvPicPr>
          <p:nvPr/>
        </p:nvPicPr>
        <p:blipFill>
          <a:blip r:embed="rId4"/>
          <a:stretch>
            <a:fillRect/>
          </a:stretch>
        </p:blipFill>
        <p:spPr>
          <a:xfrm>
            <a:off x="4417668" y="1071051"/>
            <a:ext cx="4150600" cy="2955535"/>
          </a:xfrm>
          <a:prstGeom prst="rect">
            <a:avLst/>
          </a:prstGeom>
        </p:spPr>
      </p:pic>
      <p:sp>
        <p:nvSpPr>
          <p:cNvPr id="9" name="Rectangle 8"/>
          <p:cNvSpPr/>
          <p:nvPr/>
        </p:nvSpPr>
        <p:spPr>
          <a:xfrm>
            <a:off x="-239562" y="1067194"/>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4476843" y="4026586"/>
            <a:ext cx="4193023" cy="2890842"/>
          </a:xfrm>
          <a:prstGeom prst="rect">
            <a:avLst/>
          </a:prstGeom>
        </p:spPr>
      </p:pic>
      <p:sp>
        <p:nvSpPr>
          <p:cNvPr id="10" name="Rectangle 9"/>
          <p:cNvSpPr/>
          <p:nvPr/>
        </p:nvSpPr>
        <p:spPr>
          <a:xfrm>
            <a:off x="4074768" y="4232674"/>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659" y="222890"/>
            <a:ext cx="9569609" cy="538609"/>
          </a:xfrm>
          <a:prstGeom prst="rect">
            <a:avLst/>
          </a:prstGeom>
          <a:noFill/>
        </p:spPr>
        <p:txBody>
          <a:bodyPr wrap="none" rtlCol="0">
            <a:spAutoFit/>
          </a:bodyPr>
          <a:lstStyle/>
          <a:p>
            <a:r>
              <a:rPr lang="en-US" sz="2800" dirty="0">
                <a:solidFill>
                  <a:srgbClr val="000000"/>
                </a:solidFill>
                <a:latin typeface="Helvetica"/>
                <a:cs typeface="Helvetica"/>
              </a:rPr>
              <a:t>Single-cell RNA-</a:t>
            </a:r>
            <a:r>
              <a:rPr lang="en-US" sz="2800" dirty="0" err="1">
                <a:solidFill>
                  <a:srgbClr val="000000"/>
                </a:solidFill>
                <a:latin typeface="Helvetica"/>
                <a:cs typeface="Helvetica"/>
              </a:rPr>
              <a:t>seq</a:t>
            </a:r>
            <a:r>
              <a:rPr lang="en-US" sz="2800" dirty="0">
                <a:solidFill>
                  <a:srgbClr val="000000"/>
                </a:solidFill>
                <a:latin typeface="Helvetica"/>
                <a:cs typeface="Helvetica"/>
              </a:rPr>
              <a:t> reveals 4 innateness gradient states</a:t>
            </a:r>
          </a:p>
        </p:txBody>
      </p:sp>
    </p:spTree>
    <p:extLst>
      <p:ext uri="{BB962C8B-B14F-4D97-AF65-F5344CB8AC3E}">
        <p14:creationId xmlns:p14="http://schemas.microsoft.com/office/powerpoint/2010/main" val="526856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34805" y="4485479"/>
            <a:ext cx="3416300" cy="2003420"/>
          </a:xfrm>
          <a:prstGeom prst="rect">
            <a:avLst/>
          </a:prstGeom>
        </p:spPr>
      </p:pic>
      <p:pic>
        <p:nvPicPr>
          <p:cNvPr id="3" name="Picture 2"/>
          <p:cNvPicPr>
            <a:picLocks noChangeAspect="1"/>
          </p:cNvPicPr>
          <p:nvPr/>
        </p:nvPicPr>
        <p:blipFill>
          <a:blip r:embed="rId4"/>
          <a:stretch>
            <a:fillRect/>
          </a:stretch>
        </p:blipFill>
        <p:spPr>
          <a:xfrm>
            <a:off x="4898889" y="1476828"/>
            <a:ext cx="4148411" cy="2799541"/>
          </a:xfrm>
          <a:prstGeom prst="rect">
            <a:avLst/>
          </a:prstGeom>
        </p:spPr>
      </p:pic>
      <p:pic>
        <p:nvPicPr>
          <p:cNvPr id="2" name="Picture 1"/>
          <p:cNvPicPr>
            <a:picLocks noChangeAspect="1"/>
          </p:cNvPicPr>
          <p:nvPr/>
        </p:nvPicPr>
        <p:blipFill>
          <a:blip r:embed="rId5"/>
          <a:stretch>
            <a:fillRect/>
          </a:stretch>
        </p:blipFill>
        <p:spPr>
          <a:xfrm>
            <a:off x="148578" y="1488373"/>
            <a:ext cx="4193023" cy="2890842"/>
          </a:xfrm>
          <a:prstGeom prst="rect">
            <a:avLst/>
          </a:prstGeom>
        </p:spPr>
      </p:pic>
      <p:sp>
        <p:nvSpPr>
          <p:cNvPr id="9" name="Rectangle 8"/>
          <p:cNvSpPr/>
          <p:nvPr/>
        </p:nvSpPr>
        <p:spPr>
          <a:xfrm>
            <a:off x="-239562" y="1334586"/>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14370" y="1440851"/>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91079" y="4379215"/>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4462" y="4485479"/>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51541" y="222890"/>
            <a:ext cx="8432855" cy="538609"/>
          </a:xfrm>
          <a:prstGeom prst="rect">
            <a:avLst/>
          </a:prstGeom>
          <a:noFill/>
        </p:spPr>
        <p:txBody>
          <a:bodyPr wrap="none" rtlCol="0">
            <a:spAutoFit/>
          </a:bodyPr>
          <a:lstStyle/>
          <a:p>
            <a:r>
              <a:rPr lang="en-US" sz="2900" dirty="0">
                <a:solidFill>
                  <a:srgbClr val="000000"/>
                </a:solidFill>
                <a:latin typeface="Helvetica"/>
                <a:cs typeface="Helvetica"/>
              </a:rPr>
              <a:t>Heterogeneity in innateness state within cell-types</a:t>
            </a:r>
          </a:p>
        </p:txBody>
      </p:sp>
      <p:sp>
        <p:nvSpPr>
          <p:cNvPr id="14" name="Rectangle 13"/>
          <p:cNvSpPr/>
          <p:nvPr/>
        </p:nvSpPr>
        <p:spPr>
          <a:xfrm>
            <a:off x="4898888" y="4509887"/>
            <a:ext cx="4562611" cy="22592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100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34805" y="4193379"/>
            <a:ext cx="3416300" cy="2003420"/>
          </a:xfrm>
          <a:prstGeom prst="rect">
            <a:avLst/>
          </a:prstGeom>
        </p:spPr>
      </p:pic>
      <p:pic>
        <p:nvPicPr>
          <p:cNvPr id="3" name="Picture 2"/>
          <p:cNvPicPr>
            <a:picLocks noChangeAspect="1"/>
          </p:cNvPicPr>
          <p:nvPr/>
        </p:nvPicPr>
        <p:blipFill>
          <a:blip r:embed="rId4"/>
          <a:stretch>
            <a:fillRect/>
          </a:stretch>
        </p:blipFill>
        <p:spPr>
          <a:xfrm>
            <a:off x="4898889" y="1184728"/>
            <a:ext cx="4148411" cy="2799541"/>
          </a:xfrm>
          <a:prstGeom prst="rect">
            <a:avLst/>
          </a:prstGeom>
        </p:spPr>
      </p:pic>
      <p:pic>
        <p:nvPicPr>
          <p:cNvPr id="2" name="Picture 1"/>
          <p:cNvPicPr>
            <a:picLocks noChangeAspect="1"/>
          </p:cNvPicPr>
          <p:nvPr/>
        </p:nvPicPr>
        <p:blipFill>
          <a:blip r:embed="rId5"/>
          <a:stretch>
            <a:fillRect/>
          </a:stretch>
        </p:blipFill>
        <p:spPr>
          <a:xfrm>
            <a:off x="148578" y="1196273"/>
            <a:ext cx="4193023" cy="2890842"/>
          </a:xfrm>
          <a:prstGeom prst="rect">
            <a:avLst/>
          </a:prstGeom>
        </p:spPr>
      </p:pic>
      <p:pic>
        <p:nvPicPr>
          <p:cNvPr id="8" name="Picture 7"/>
          <p:cNvPicPr>
            <a:picLocks noChangeAspect="1"/>
          </p:cNvPicPr>
          <p:nvPr/>
        </p:nvPicPr>
        <p:blipFill>
          <a:blip r:embed="rId6"/>
          <a:stretch>
            <a:fillRect/>
          </a:stretch>
        </p:blipFill>
        <p:spPr>
          <a:xfrm>
            <a:off x="148578" y="4298833"/>
            <a:ext cx="4021154" cy="2114667"/>
          </a:xfrm>
          <a:prstGeom prst="rect">
            <a:avLst/>
          </a:prstGeom>
        </p:spPr>
      </p:pic>
      <p:sp>
        <p:nvSpPr>
          <p:cNvPr id="9" name="Rectangle 8"/>
          <p:cNvSpPr/>
          <p:nvPr/>
        </p:nvSpPr>
        <p:spPr>
          <a:xfrm>
            <a:off x="-239562" y="1042486"/>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14370" y="1148751"/>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91079" y="4087115"/>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4462" y="4193379"/>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451541" y="222890"/>
            <a:ext cx="8432855" cy="538609"/>
          </a:xfrm>
          <a:prstGeom prst="rect">
            <a:avLst/>
          </a:prstGeom>
          <a:noFill/>
        </p:spPr>
        <p:txBody>
          <a:bodyPr wrap="none" rtlCol="0">
            <a:spAutoFit/>
          </a:bodyPr>
          <a:lstStyle/>
          <a:p>
            <a:r>
              <a:rPr lang="en-US" sz="2900" dirty="0">
                <a:solidFill>
                  <a:srgbClr val="000000"/>
                </a:solidFill>
                <a:latin typeface="Helvetica"/>
                <a:cs typeface="Helvetica"/>
              </a:rPr>
              <a:t>Heterogeneity in innateness state within cell-types</a:t>
            </a:r>
          </a:p>
        </p:txBody>
      </p:sp>
      <p:sp>
        <p:nvSpPr>
          <p:cNvPr id="15" name="Rectangle 14"/>
          <p:cNvSpPr/>
          <p:nvPr/>
        </p:nvSpPr>
        <p:spPr>
          <a:xfrm>
            <a:off x="4898888" y="4087115"/>
            <a:ext cx="4562611" cy="26819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121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s_v2.pdf"/>
          <p:cNvPicPr>
            <a:picLocks noChangeAspect="1"/>
          </p:cNvPicPr>
          <p:nvPr/>
        </p:nvPicPr>
        <p:blipFill rotWithShape="1">
          <a:blip r:embed="rId3">
            <a:extLst>
              <a:ext uri="{28A0092B-C50C-407E-A947-70E740481C1C}">
                <a14:useLocalDpi xmlns:a14="http://schemas.microsoft.com/office/drawing/2010/main" val="0"/>
              </a:ext>
            </a:extLst>
          </a:blip>
          <a:srcRect t="6607" r="28370" b="70945"/>
          <a:stretch/>
        </p:blipFill>
        <p:spPr>
          <a:xfrm>
            <a:off x="1166051" y="1926308"/>
            <a:ext cx="10218881" cy="4162764"/>
          </a:xfrm>
          <a:prstGeom prst="rect">
            <a:avLst/>
          </a:prstGeom>
        </p:spPr>
      </p:pic>
      <p:pic>
        <p:nvPicPr>
          <p:cNvPr id="10" name="Picture 9" descr="Figures_v2.pdf"/>
          <p:cNvPicPr>
            <a:picLocks noChangeAspect="1"/>
          </p:cNvPicPr>
          <p:nvPr/>
        </p:nvPicPr>
        <p:blipFill rotWithShape="1">
          <a:blip r:embed="rId4">
            <a:extLst>
              <a:ext uri="{28A0092B-C50C-407E-A947-70E740481C1C}">
                <a14:useLocalDpi xmlns:a14="http://schemas.microsoft.com/office/drawing/2010/main" val="0"/>
              </a:ext>
            </a:extLst>
          </a:blip>
          <a:srcRect t="28754" r="72792" b="44600"/>
          <a:stretch/>
        </p:blipFill>
        <p:spPr>
          <a:xfrm>
            <a:off x="9402206" y="2362200"/>
            <a:ext cx="2479372" cy="3156249"/>
          </a:xfrm>
          <a:prstGeom prst="rect">
            <a:avLst/>
          </a:prstGeom>
        </p:spPr>
      </p:pic>
      <p:sp>
        <p:nvSpPr>
          <p:cNvPr id="13" name="TextBox 12"/>
          <p:cNvSpPr txBox="1"/>
          <p:nvPr/>
        </p:nvSpPr>
        <p:spPr>
          <a:xfrm>
            <a:off x="2996180" y="1313185"/>
            <a:ext cx="2659702" cy="369332"/>
          </a:xfrm>
          <a:prstGeom prst="rect">
            <a:avLst/>
          </a:prstGeom>
          <a:noFill/>
        </p:spPr>
        <p:txBody>
          <a:bodyPr wrap="none" rtlCol="0">
            <a:spAutoFit/>
          </a:bodyPr>
          <a:lstStyle/>
          <a:p>
            <a:r>
              <a:rPr lang="en-US" dirty="0"/>
              <a:t>HCMV infected individuals</a:t>
            </a:r>
          </a:p>
        </p:txBody>
      </p:sp>
      <p:sp>
        <p:nvSpPr>
          <p:cNvPr id="2" name="Rectangle 1"/>
          <p:cNvSpPr/>
          <p:nvPr/>
        </p:nvSpPr>
        <p:spPr>
          <a:xfrm>
            <a:off x="5898337" y="1359234"/>
            <a:ext cx="5866261" cy="50684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201447" y="6273799"/>
            <a:ext cx="4741106" cy="307777"/>
          </a:xfrm>
          <a:prstGeom prst="rect">
            <a:avLst/>
          </a:prstGeom>
          <a:noFill/>
        </p:spPr>
        <p:txBody>
          <a:bodyPr wrap="none" rtlCol="0">
            <a:spAutoFit/>
          </a:bodyPr>
          <a:lstStyle/>
          <a:p>
            <a:r>
              <a:rPr lang="en-US" sz="1400" dirty="0"/>
              <a:t>Public microarray data from </a:t>
            </a:r>
            <a:r>
              <a:rPr lang="en-US" sz="1400" dirty="0" err="1"/>
              <a:t>Hertoghs</a:t>
            </a:r>
            <a:r>
              <a:rPr lang="en-US" sz="1400" dirty="0"/>
              <a:t> </a:t>
            </a:r>
            <a:r>
              <a:rPr lang="en-US" sz="1400" i="1" dirty="0"/>
              <a:t>et al.</a:t>
            </a:r>
            <a:r>
              <a:rPr lang="en-US" sz="1400" dirty="0"/>
              <a:t> 2010, </a:t>
            </a:r>
            <a:r>
              <a:rPr lang="en-US" sz="1400" i="1" dirty="0"/>
              <a:t>J. </a:t>
            </a:r>
            <a:r>
              <a:rPr lang="en-US" sz="1400" i="1" dirty="0" err="1"/>
              <a:t>Clin</a:t>
            </a:r>
            <a:r>
              <a:rPr lang="en-US" sz="1400" i="1" dirty="0"/>
              <a:t>. Invest.</a:t>
            </a:r>
          </a:p>
        </p:txBody>
      </p:sp>
      <p:sp>
        <p:nvSpPr>
          <p:cNvPr id="11" name="TextBox 10"/>
          <p:cNvSpPr txBox="1"/>
          <p:nvPr/>
        </p:nvSpPr>
        <p:spPr>
          <a:xfrm>
            <a:off x="413441" y="222890"/>
            <a:ext cx="8491508" cy="538609"/>
          </a:xfrm>
          <a:prstGeom prst="rect">
            <a:avLst/>
          </a:prstGeom>
          <a:noFill/>
        </p:spPr>
        <p:txBody>
          <a:bodyPr wrap="none" rtlCol="0">
            <a:spAutoFit/>
          </a:bodyPr>
          <a:lstStyle/>
          <a:p>
            <a:r>
              <a:rPr lang="en-US" sz="2900" dirty="0">
                <a:solidFill>
                  <a:srgbClr val="000000"/>
                </a:solidFill>
                <a:latin typeface="Helvetica"/>
                <a:cs typeface="Helvetica"/>
              </a:rPr>
              <a:t>Innateness state varies within CD8</a:t>
            </a:r>
            <a:r>
              <a:rPr lang="en-US" sz="2900" baseline="30000" dirty="0">
                <a:solidFill>
                  <a:srgbClr val="000000"/>
                </a:solidFill>
                <a:latin typeface="Helvetica"/>
                <a:cs typeface="Helvetica"/>
              </a:rPr>
              <a:t>+</a:t>
            </a:r>
            <a:r>
              <a:rPr lang="en-US" sz="2900" dirty="0">
                <a:solidFill>
                  <a:srgbClr val="000000"/>
                </a:solidFill>
                <a:latin typeface="Helvetica"/>
                <a:cs typeface="Helvetica"/>
              </a:rPr>
              <a:t> T cell subsets</a:t>
            </a:r>
          </a:p>
        </p:txBody>
      </p:sp>
    </p:spTree>
    <p:extLst>
      <p:ext uri="{BB962C8B-B14F-4D97-AF65-F5344CB8AC3E}">
        <p14:creationId xmlns:p14="http://schemas.microsoft.com/office/powerpoint/2010/main" val="4097683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s_v2.pdf"/>
          <p:cNvPicPr>
            <a:picLocks noChangeAspect="1"/>
          </p:cNvPicPr>
          <p:nvPr/>
        </p:nvPicPr>
        <p:blipFill rotWithShape="1">
          <a:blip r:embed="rId3">
            <a:extLst>
              <a:ext uri="{28A0092B-C50C-407E-A947-70E740481C1C}">
                <a14:useLocalDpi xmlns:a14="http://schemas.microsoft.com/office/drawing/2010/main" val="0"/>
              </a:ext>
            </a:extLst>
          </a:blip>
          <a:srcRect l="34118" t="6607" r="28370" b="70945"/>
          <a:stretch/>
        </p:blipFill>
        <p:spPr>
          <a:xfrm>
            <a:off x="206154" y="2256744"/>
            <a:ext cx="4609093" cy="3585256"/>
          </a:xfrm>
          <a:prstGeom prst="rect">
            <a:avLst/>
          </a:prstGeom>
        </p:spPr>
      </p:pic>
      <p:sp>
        <p:nvSpPr>
          <p:cNvPr id="9" name="TextBox 8"/>
          <p:cNvSpPr txBox="1"/>
          <p:nvPr/>
        </p:nvSpPr>
        <p:spPr>
          <a:xfrm>
            <a:off x="504923" y="6024179"/>
            <a:ext cx="3249287" cy="523220"/>
          </a:xfrm>
          <a:prstGeom prst="rect">
            <a:avLst/>
          </a:prstGeom>
          <a:noFill/>
        </p:spPr>
        <p:txBody>
          <a:bodyPr wrap="none" rtlCol="0">
            <a:spAutoFit/>
          </a:bodyPr>
          <a:lstStyle/>
          <a:p>
            <a:r>
              <a:rPr lang="en-US" sz="1400" dirty="0"/>
              <a:t>Public low input RNA-seq data </a:t>
            </a:r>
          </a:p>
          <a:p>
            <a:r>
              <a:rPr lang="en-US" sz="1400" dirty="0"/>
              <a:t>from Fonseka </a:t>
            </a:r>
            <a:r>
              <a:rPr lang="en-US" sz="1400" i="1" dirty="0"/>
              <a:t>et al.</a:t>
            </a:r>
            <a:r>
              <a:rPr lang="en-US" sz="1400" dirty="0"/>
              <a:t> 2018, </a:t>
            </a:r>
            <a:r>
              <a:rPr lang="en-US" sz="1400" i="1" dirty="0"/>
              <a:t>Sci. Transl. Med.</a:t>
            </a:r>
          </a:p>
        </p:txBody>
      </p:sp>
      <p:pic>
        <p:nvPicPr>
          <p:cNvPr id="10" name="Picture 9" descr="Figures_v2.pdf"/>
          <p:cNvPicPr>
            <a:picLocks noChangeAspect="1"/>
          </p:cNvPicPr>
          <p:nvPr/>
        </p:nvPicPr>
        <p:blipFill rotWithShape="1">
          <a:blip r:embed="rId4">
            <a:extLst>
              <a:ext uri="{28A0092B-C50C-407E-A947-70E740481C1C}">
                <a14:useLocalDpi xmlns:a14="http://schemas.microsoft.com/office/drawing/2010/main" val="0"/>
              </a:ext>
            </a:extLst>
          </a:blip>
          <a:srcRect t="28754" r="72792" b="44600"/>
          <a:stretch/>
        </p:blipFill>
        <p:spPr>
          <a:xfrm>
            <a:off x="5120181" y="1994124"/>
            <a:ext cx="3192547" cy="4064123"/>
          </a:xfrm>
          <a:prstGeom prst="rect">
            <a:avLst/>
          </a:prstGeom>
        </p:spPr>
      </p:pic>
      <p:sp>
        <p:nvSpPr>
          <p:cNvPr id="11" name="TextBox 10"/>
          <p:cNvSpPr txBox="1"/>
          <p:nvPr/>
        </p:nvSpPr>
        <p:spPr>
          <a:xfrm>
            <a:off x="5551039" y="6024179"/>
            <a:ext cx="2462149" cy="523220"/>
          </a:xfrm>
          <a:prstGeom prst="rect">
            <a:avLst/>
          </a:prstGeom>
          <a:noFill/>
        </p:spPr>
        <p:txBody>
          <a:bodyPr wrap="none" rtlCol="0">
            <a:spAutoFit/>
          </a:bodyPr>
          <a:lstStyle/>
          <a:p>
            <a:r>
              <a:rPr lang="en-US" sz="1400" dirty="0"/>
              <a:t>Public single-cell RNA-seq data </a:t>
            </a:r>
          </a:p>
          <a:p>
            <a:r>
              <a:rPr lang="en-US" sz="1400" dirty="0"/>
              <a:t>from Azizi </a:t>
            </a:r>
            <a:r>
              <a:rPr lang="en-US" sz="1400" i="1" dirty="0"/>
              <a:t>et al.</a:t>
            </a:r>
            <a:r>
              <a:rPr lang="en-US" sz="1400" dirty="0"/>
              <a:t> 2018, </a:t>
            </a:r>
            <a:r>
              <a:rPr lang="en-US" sz="1400" i="1" dirty="0"/>
              <a:t>Cell</a:t>
            </a:r>
          </a:p>
        </p:txBody>
      </p:sp>
      <p:sp>
        <p:nvSpPr>
          <p:cNvPr id="12" name="Rectangle 11"/>
          <p:cNvSpPr/>
          <p:nvPr/>
        </p:nvSpPr>
        <p:spPr>
          <a:xfrm>
            <a:off x="5185049" y="1994124"/>
            <a:ext cx="685800" cy="3649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1661101" y="1454207"/>
            <a:ext cx="1774845" cy="369332"/>
          </a:xfrm>
          <a:prstGeom prst="rect">
            <a:avLst/>
          </a:prstGeom>
          <a:noFill/>
        </p:spPr>
        <p:txBody>
          <a:bodyPr wrap="none" rtlCol="0">
            <a:spAutoFit/>
          </a:bodyPr>
          <a:lstStyle/>
          <a:p>
            <a:r>
              <a:rPr lang="en-US" dirty="0"/>
              <a:t>Arthritis patients</a:t>
            </a:r>
          </a:p>
        </p:txBody>
      </p:sp>
      <p:sp>
        <p:nvSpPr>
          <p:cNvPr id="15" name="TextBox 14"/>
          <p:cNvSpPr txBox="1"/>
          <p:nvPr/>
        </p:nvSpPr>
        <p:spPr>
          <a:xfrm>
            <a:off x="5756827" y="1454207"/>
            <a:ext cx="2531462" cy="369332"/>
          </a:xfrm>
          <a:prstGeom prst="rect">
            <a:avLst/>
          </a:prstGeom>
          <a:noFill/>
        </p:spPr>
        <p:txBody>
          <a:bodyPr wrap="none" rtlCol="0">
            <a:spAutoFit/>
          </a:bodyPr>
          <a:lstStyle/>
          <a:p>
            <a:pPr algn="ctr"/>
            <a:r>
              <a:rPr lang="en-US" dirty="0"/>
              <a:t>Breast cancer single-cells</a:t>
            </a:r>
          </a:p>
        </p:txBody>
      </p:sp>
      <p:sp>
        <p:nvSpPr>
          <p:cNvPr id="13" name="TextBox 12"/>
          <p:cNvSpPr txBox="1"/>
          <p:nvPr/>
        </p:nvSpPr>
        <p:spPr>
          <a:xfrm>
            <a:off x="14087" y="222890"/>
            <a:ext cx="9528571" cy="538609"/>
          </a:xfrm>
          <a:prstGeom prst="rect">
            <a:avLst/>
          </a:prstGeom>
          <a:noFill/>
        </p:spPr>
        <p:txBody>
          <a:bodyPr wrap="none" rtlCol="0">
            <a:spAutoFit/>
          </a:bodyPr>
          <a:lstStyle/>
          <a:p>
            <a:r>
              <a:rPr lang="en-US" sz="2800" dirty="0">
                <a:solidFill>
                  <a:srgbClr val="000000"/>
                </a:solidFill>
                <a:latin typeface="Helvetica"/>
                <a:cs typeface="Helvetica"/>
              </a:rPr>
              <a:t>Innateness state is increased in disease-associated cells</a:t>
            </a:r>
          </a:p>
        </p:txBody>
      </p:sp>
    </p:spTree>
    <p:extLst>
      <p:ext uri="{BB962C8B-B14F-4D97-AF65-F5344CB8AC3E}">
        <p14:creationId xmlns:p14="http://schemas.microsoft.com/office/powerpoint/2010/main" val="2833673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141129"/>
            <a:ext cx="8913813" cy="1045224"/>
          </a:xfrm>
          <a:prstGeom prst="rect">
            <a:avLst/>
          </a:prstGeom>
          <a:solidFill>
            <a:schemeClr val="tx2">
              <a:lumMod val="75000"/>
            </a:schemeClr>
          </a:solidFill>
          <a:ln>
            <a:solidFill>
              <a:srgbClr val="5A1C10"/>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en-US" sz="3600" dirty="0">
                <a:solidFill>
                  <a:schemeClr val="bg1"/>
                </a:solidFill>
              </a:rPr>
              <a:t>   Conclusions</a:t>
            </a:r>
          </a:p>
        </p:txBody>
      </p:sp>
      <p:sp>
        <p:nvSpPr>
          <p:cNvPr id="6" name="Right Triangle 5"/>
          <p:cNvSpPr/>
          <p:nvPr/>
        </p:nvSpPr>
        <p:spPr>
          <a:xfrm flipH="1">
            <a:off x="571543" y="2013873"/>
            <a:ext cx="3822656" cy="1091684"/>
          </a:xfrm>
          <a:prstGeom prst="rtTriangle">
            <a:avLst/>
          </a:prstGeom>
          <a:gradFill>
            <a:gsLst>
              <a:gs pos="89000">
                <a:srgbClr val="FFC036"/>
              </a:gs>
              <a:gs pos="5000">
                <a:srgbClr val="FF0000"/>
              </a:gs>
              <a:gs pos="43000">
                <a:schemeClr val="accent6">
                  <a:lumMod val="75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109206" y="1526291"/>
            <a:ext cx="2853194" cy="461665"/>
          </a:xfrm>
          <a:prstGeom prst="rect">
            <a:avLst/>
          </a:prstGeom>
          <a:noFill/>
        </p:spPr>
        <p:txBody>
          <a:bodyPr wrap="square" rtlCol="0">
            <a:spAutoFit/>
          </a:bodyPr>
          <a:lstStyle/>
          <a:p>
            <a:r>
              <a:rPr lang="en-US" sz="2400" dirty="0"/>
              <a:t>Innateness gradient</a:t>
            </a:r>
          </a:p>
        </p:txBody>
      </p:sp>
      <p:sp>
        <p:nvSpPr>
          <p:cNvPr id="8" name="TextBox 7"/>
          <p:cNvSpPr txBox="1"/>
          <p:nvPr/>
        </p:nvSpPr>
        <p:spPr>
          <a:xfrm>
            <a:off x="5057180" y="1577091"/>
            <a:ext cx="2774881" cy="2308324"/>
          </a:xfrm>
          <a:prstGeom prst="rect">
            <a:avLst/>
          </a:prstGeom>
          <a:noFill/>
        </p:spPr>
        <p:txBody>
          <a:bodyPr wrap="none" rtlCol="0">
            <a:spAutoFit/>
          </a:bodyPr>
          <a:lstStyle/>
          <a:p>
            <a:r>
              <a:rPr lang="en-US" dirty="0"/>
              <a:t>- ribosomal machinery </a:t>
            </a:r>
          </a:p>
          <a:p>
            <a:r>
              <a:rPr lang="en-US" dirty="0"/>
              <a:t>   transcripts</a:t>
            </a:r>
          </a:p>
          <a:p>
            <a:r>
              <a:rPr lang="en-US" dirty="0"/>
              <a:t>- proliferative capacity</a:t>
            </a:r>
          </a:p>
          <a:p>
            <a:endParaRPr lang="en-US" dirty="0"/>
          </a:p>
          <a:p>
            <a:r>
              <a:rPr lang="en-US" dirty="0"/>
              <a:t>+ “effector” </a:t>
            </a:r>
            <a:r>
              <a:rPr lang="en-US" dirty="0" err="1"/>
              <a:t>transcriptome</a:t>
            </a:r>
            <a:endParaRPr lang="en-US" dirty="0"/>
          </a:p>
          <a:p>
            <a:r>
              <a:rPr lang="en-US" dirty="0"/>
              <a:t>+ rapid cytokine production</a:t>
            </a:r>
          </a:p>
          <a:p>
            <a:endParaRPr lang="en-US" dirty="0"/>
          </a:p>
          <a:p>
            <a:endParaRPr lang="en-US" dirty="0"/>
          </a:p>
        </p:txBody>
      </p:sp>
      <p:sp>
        <p:nvSpPr>
          <p:cNvPr id="9" name="Down Arrow 8"/>
          <p:cNvSpPr/>
          <p:nvPr/>
        </p:nvSpPr>
        <p:spPr>
          <a:xfrm>
            <a:off x="4638943" y="1850994"/>
            <a:ext cx="457200" cy="558800"/>
          </a:xfrm>
          <a:prstGeom prst="downArrow">
            <a:avLst/>
          </a:prstGeom>
          <a:solidFill>
            <a:srgbClr val="6A378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Down Arrow 9"/>
          <p:cNvSpPr/>
          <p:nvPr/>
        </p:nvSpPr>
        <p:spPr>
          <a:xfrm rot="10800000">
            <a:off x="4599980" y="2707174"/>
            <a:ext cx="457200" cy="558800"/>
          </a:xfrm>
          <a:prstGeom prst="downArrow">
            <a:avLst/>
          </a:prstGeom>
          <a:solidFill>
            <a:srgbClr val="FC0B15"/>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TextBox 10"/>
          <p:cNvSpPr txBox="1"/>
          <p:nvPr/>
        </p:nvSpPr>
        <p:spPr>
          <a:xfrm>
            <a:off x="2074417" y="3664405"/>
            <a:ext cx="4275529" cy="2031325"/>
          </a:xfrm>
          <a:prstGeom prst="rect">
            <a:avLst/>
          </a:prstGeom>
          <a:noFill/>
        </p:spPr>
        <p:txBody>
          <a:bodyPr wrap="none" rtlCol="0">
            <a:spAutoFit/>
          </a:bodyPr>
          <a:lstStyle/>
          <a:p>
            <a:pPr>
              <a:lnSpc>
                <a:spcPct val="150000"/>
              </a:lnSpc>
            </a:pPr>
            <a:r>
              <a:rPr lang="en-US" dirty="0"/>
              <a:t>Innateness: </a:t>
            </a:r>
          </a:p>
          <a:p>
            <a:pPr marL="285750" indent="-285750">
              <a:lnSpc>
                <a:spcPct val="150000"/>
              </a:lnSpc>
              <a:buFontTx/>
              <a:buChar char="-"/>
            </a:pPr>
            <a:r>
              <a:rPr lang="en-US" dirty="0"/>
              <a:t>Strong in adaptive T cell effector subsets</a:t>
            </a:r>
          </a:p>
          <a:p>
            <a:pPr marL="285750" indent="-285750">
              <a:lnSpc>
                <a:spcPct val="150000"/>
              </a:lnSpc>
              <a:buFontTx/>
              <a:buChar char="-"/>
            </a:pPr>
            <a:r>
              <a:rPr lang="en-US" dirty="0"/>
              <a:t>Present in disease states</a:t>
            </a:r>
          </a:p>
          <a:p>
            <a:pPr marL="285750" indent="-285750">
              <a:lnSpc>
                <a:spcPct val="150000"/>
              </a:lnSpc>
              <a:buFontTx/>
              <a:buChar char="-"/>
            </a:pPr>
            <a:r>
              <a:rPr lang="en-US" dirty="0"/>
              <a:t>Heterogeneity within T cell populations</a:t>
            </a:r>
          </a:p>
          <a:p>
            <a:pPr marL="285750" indent="-285750">
              <a:buFontTx/>
              <a:buChar char="-"/>
            </a:pPr>
            <a:endParaRPr lang="en-US" dirty="0"/>
          </a:p>
        </p:txBody>
      </p:sp>
      <p:sp>
        <p:nvSpPr>
          <p:cNvPr id="5" name="TextBox 4"/>
          <p:cNvSpPr txBox="1"/>
          <p:nvPr/>
        </p:nvSpPr>
        <p:spPr>
          <a:xfrm>
            <a:off x="2160195" y="5830455"/>
            <a:ext cx="4115580" cy="646331"/>
          </a:xfrm>
          <a:prstGeom prst="rect">
            <a:avLst/>
          </a:prstGeom>
          <a:noFill/>
          <a:ln>
            <a:solidFill>
              <a:schemeClr val="tx1"/>
            </a:solidFill>
          </a:ln>
        </p:spPr>
        <p:txBody>
          <a:bodyPr wrap="none" rtlCol="0">
            <a:spAutoFit/>
          </a:bodyPr>
          <a:lstStyle/>
          <a:p>
            <a:pPr algn="ctr"/>
            <a:r>
              <a:rPr lang="en-US" dirty="0"/>
              <a:t>Browse expression for particular genes in:</a:t>
            </a:r>
          </a:p>
          <a:p>
            <a:pPr algn="ctr"/>
            <a:r>
              <a:rPr lang="en-US" dirty="0"/>
              <a:t>https://</a:t>
            </a:r>
            <a:r>
              <a:rPr lang="en-US" dirty="0" err="1"/>
              <a:t>immunogenomics.io</a:t>
            </a:r>
            <a:r>
              <a:rPr lang="en-US" dirty="0"/>
              <a:t>/</a:t>
            </a:r>
            <a:r>
              <a:rPr lang="en-US" dirty="0" err="1"/>
              <a:t>itc</a:t>
            </a:r>
            <a:endParaRPr lang="en-US" dirty="0"/>
          </a:p>
        </p:txBody>
      </p:sp>
    </p:spTree>
    <p:extLst>
      <p:ext uri="{BB962C8B-B14F-4D97-AF65-F5344CB8AC3E}">
        <p14:creationId xmlns:p14="http://schemas.microsoft.com/office/powerpoint/2010/main" val="235406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Unconventional_T_cells COPY.png"/>
          <p:cNvPicPr>
            <a:picLocks noChangeAspect="1"/>
          </p:cNvPicPr>
          <p:nvPr/>
        </p:nvPicPr>
        <p:blipFill rotWithShape="1">
          <a:blip r:embed="rId3">
            <a:extLst>
              <a:ext uri="{28A0092B-C50C-407E-A947-70E740481C1C}">
                <a14:useLocalDpi xmlns:a14="http://schemas.microsoft.com/office/drawing/2010/main" val="0"/>
              </a:ext>
            </a:extLst>
          </a:blip>
          <a:srcRect l="12573" t="13867" r="11111" b="26205"/>
          <a:stretch/>
        </p:blipFill>
        <p:spPr>
          <a:xfrm>
            <a:off x="1165042" y="1906272"/>
            <a:ext cx="6978316" cy="3835824"/>
          </a:xfrm>
          <a:prstGeom prst="rect">
            <a:avLst/>
          </a:prstGeom>
        </p:spPr>
      </p:pic>
      <p:grpSp>
        <p:nvGrpSpPr>
          <p:cNvPr id="12" name="Group 11"/>
          <p:cNvGrpSpPr/>
          <p:nvPr/>
        </p:nvGrpSpPr>
        <p:grpSpPr>
          <a:xfrm>
            <a:off x="4593010" y="1842772"/>
            <a:ext cx="914400" cy="914400"/>
            <a:chOff x="7526038" y="1616364"/>
            <a:chExt cx="1108363" cy="1016000"/>
          </a:xfrm>
        </p:grpSpPr>
        <p:sp>
          <p:nvSpPr>
            <p:cNvPr id="13" name="Oval 12"/>
            <p:cNvSpPr/>
            <p:nvPr/>
          </p:nvSpPr>
          <p:spPr>
            <a:xfrm>
              <a:off x="7526038" y="1616364"/>
              <a:ext cx="1108363" cy="1016000"/>
            </a:xfrm>
            <a:prstGeom prst="ellipse">
              <a:avLst/>
            </a:prstGeom>
            <a:solidFill>
              <a:srgbClr val="BD62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726928" y="1768764"/>
              <a:ext cx="780473" cy="713509"/>
            </a:xfrm>
            <a:prstGeom prst="ellipse">
              <a:avLst/>
            </a:prstGeom>
            <a:solidFill>
              <a:srgbClr val="EB79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413746" y="1780608"/>
            <a:ext cx="914400" cy="914400"/>
            <a:chOff x="6116775" y="1616364"/>
            <a:chExt cx="1108363" cy="1016000"/>
          </a:xfrm>
        </p:grpSpPr>
        <p:sp>
          <p:nvSpPr>
            <p:cNvPr id="16" name="Oval 15"/>
            <p:cNvSpPr/>
            <p:nvPr/>
          </p:nvSpPr>
          <p:spPr>
            <a:xfrm>
              <a:off x="6116775" y="1616364"/>
              <a:ext cx="1108363" cy="1016000"/>
            </a:xfrm>
            <a:prstGeom prst="ellipse">
              <a:avLst/>
            </a:prstGeom>
            <a:solidFill>
              <a:srgbClr val="1A8D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6317665" y="1768764"/>
              <a:ext cx="780473" cy="713509"/>
            </a:xfrm>
            <a:prstGeom prst="ellipse">
              <a:avLst/>
            </a:prstGeom>
            <a:solidFill>
              <a:srgbClr val="20B77F"/>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518780" y="4826733"/>
            <a:ext cx="914400" cy="914400"/>
            <a:chOff x="4326310" y="4258216"/>
            <a:chExt cx="1108363" cy="1016000"/>
          </a:xfrm>
        </p:grpSpPr>
        <p:sp>
          <p:nvSpPr>
            <p:cNvPr id="18" name="Oval 17"/>
            <p:cNvSpPr/>
            <p:nvPr/>
          </p:nvSpPr>
          <p:spPr>
            <a:xfrm>
              <a:off x="4326310" y="4258216"/>
              <a:ext cx="1108363" cy="1016000"/>
            </a:xfrm>
            <a:prstGeom prst="ellipse">
              <a:avLst/>
            </a:prstGeom>
            <a:solidFill>
              <a:srgbClr val="DC8D1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527200" y="4410616"/>
              <a:ext cx="780473" cy="713509"/>
            </a:xfrm>
            <a:prstGeom prst="ellipse">
              <a:avLst/>
            </a:prstGeom>
            <a:solidFill>
              <a:srgbClr val="FEA22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520677" y="4873521"/>
            <a:ext cx="914400" cy="914400"/>
            <a:chOff x="7664499" y="5577939"/>
            <a:chExt cx="1108363" cy="1016000"/>
          </a:xfrm>
        </p:grpSpPr>
        <p:sp>
          <p:nvSpPr>
            <p:cNvPr id="20" name="Oval 19"/>
            <p:cNvSpPr/>
            <p:nvPr/>
          </p:nvSpPr>
          <p:spPr>
            <a:xfrm>
              <a:off x="7664499" y="5577939"/>
              <a:ext cx="1108363" cy="1016000"/>
            </a:xfrm>
            <a:prstGeom prst="ellipse">
              <a:avLst/>
            </a:prstGeom>
            <a:solidFill>
              <a:srgbClr val="C6491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865389" y="5730339"/>
              <a:ext cx="780473" cy="713509"/>
            </a:xfrm>
            <a:prstGeom prst="ellipse">
              <a:avLst/>
            </a:prstGeom>
            <a:solidFill>
              <a:srgbClr val="FD5B1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712865" y="5419621"/>
            <a:ext cx="937389" cy="914400"/>
            <a:chOff x="1712865" y="5419621"/>
            <a:chExt cx="937389" cy="914400"/>
          </a:xfrm>
        </p:grpSpPr>
        <p:grpSp>
          <p:nvGrpSpPr>
            <p:cNvPr id="9" name="Group 8"/>
            <p:cNvGrpSpPr/>
            <p:nvPr/>
          </p:nvGrpSpPr>
          <p:grpSpPr>
            <a:xfrm>
              <a:off x="1716823" y="5419621"/>
              <a:ext cx="914400" cy="914400"/>
              <a:chOff x="1692568" y="1616364"/>
              <a:chExt cx="1108363" cy="1016000"/>
            </a:xfrm>
          </p:grpSpPr>
          <p:sp>
            <p:nvSpPr>
              <p:cNvPr id="10" name="Oval 9"/>
              <p:cNvSpPr/>
              <p:nvPr/>
            </p:nvSpPr>
            <p:spPr>
              <a:xfrm>
                <a:off x="1692568" y="1616364"/>
                <a:ext cx="1108363" cy="1016000"/>
              </a:xfrm>
              <a:prstGeom prst="ellipse">
                <a:avLst/>
              </a:prstGeom>
              <a:solidFill>
                <a:srgbClr val="15A8D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893458" y="1768764"/>
                <a:ext cx="780473" cy="713509"/>
              </a:xfrm>
              <a:prstGeom prst="ellipse">
                <a:avLst/>
              </a:prstGeom>
              <a:solidFill>
                <a:srgbClr val="17BAF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p:cNvSpPr txBox="1"/>
            <p:nvPr/>
          </p:nvSpPr>
          <p:spPr>
            <a:xfrm>
              <a:off x="1712865" y="5677571"/>
              <a:ext cx="937389" cy="369332"/>
            </a:xfrm>
            <a:prstGeom prst="rect">
              <a:avLst/>
            </a:prstGeom>
            <a:noFill/>
          </p:spPr>
          <p:txBody>
            <a:bodyPr wrap="none" rtlCol="0">
              <a:spAutoFit/>
            </a:bodyPr>
            <a:lstStyle/>
            <a:p>
              <a:r>
                <a:rPr lang="en-US" dirty="0">
                  <a:solidFill>
                    <a:srgbClr val="FFFFFF"/>
                  </a:solidFill>
                  <a:latin typeface="Helvetica"/>
                  <a:cs typeface="Helvetica"/>
                </a:rPr>
                <a:t>CD8</a:t>
              </a:r>
              <a:r>
                <a:rPr lang="en-US" baseline="30000" dirty="0">
                  <a:solidFill>
                    <a:srgbClr val="FFFFFF"/>
                  </a:solidFill>
                  <a:latin typeface="Helvetica"/>
                  <a:cs typeface="Helvetica"/>
                </a:rPr>
                <a:t>+</a:t>
              </a:r>
              <a:r>
                <a:rPr lang="en-US" dirty="0">
                  <a:solidFill>
                    <a:srgbClr val="FFFFFF"/>
                  </a:solidFill>
                  <a:latin typeface="Helvetica"/>
                  <a:cs typeface="Helvetica"/>
                </a:rPr>
                <a:t> T</a:t>
              </a:r>
            </a:p>
          </p:txBody>
        </p:sp>
      </p:grpSp>
      <p:sp>
        <p:nvSpPr>
          <p:cNvPr id="28" name="TextBox 27"/>
          <p:cNvSpPr txBox="1"/>
          <p:nvPr/>
        </p:nvSpPr>
        <p:spPr>
          <a:xfrm>
            <a:off x="4736650" y="2083047"/>
            <a:ext cx="697614" cy="369332"/>
          </a:xfrm>
          <a:prstGeom prst="rect">
            <a:avLst/>
          </a:prstGeom>
          <a:noFill/>
        </p:spPr>
        <p:txBody>
          <a:bodyPr wrap="none" rtlCol="0">
            <a:spAutoFit/>
          </a:bodyPr>
          <a:lstStyle/>
          <a:p>
            <a:r>
              <a:rPr lang="en-US" dirty="0" err="1">
                <a:latin typeface="Helvetica"/>
                <a:cs typeface="Helvetica"/>
              </a:rPr>
              <a:t>iNKT</a:t>
            </a:r>
            <a:endParaRPr lang="en-US" dirty="0">
              <a:latin typeface="Helvetica"/>
              <a:cs typeface="Helvetica"/>
            </a:endParaRPr>
          </a:p>
        </p:txBody>
      </p:sp>
      <p:sp>
        <p:nvSpPr>
          <p:cNvPr id="29" name="TextBox 28"/>
          <p:cNvSpPr txBox="1"/>
          <p:nvPr/>
        </p:nvSpPr>
        <p:spPr>
          <a:xfrm>
            <a:off x="7547796" y="2060199"/>
            <a:ext cx="736049" cy="369332"/>
          </a:xfrm>
          <a:prstGeom prst="rect">
            <a:avLst/>
          </a:prstGeom>
          <a:noFill/>
        </p:spPr>
        <p:txBody>
          <a:bodyPr wrap="none" rtlCol="0">
            <a:spAutoFit/>
          </a:bodyPr>
          <a:lstStyle/>
          <a:p>
            <a:r>
              <a:rPr lang="en-US" dirty="0">
                <a:latin typeface="Helvetica"/>
                <a:cs typeface="Helvetica"/>
              </a:rPr>
              <a:t>MAIT</a:t>
            </a:r>
          </a:p>
        </p:txBody>
      </p:sp>
      <p:sp>
        <p:nvSpPr>
          <p:cNvPr id="30" name="TextBox 29"/>
          <p:cNvSpPr txBox="1"/>
          <p:nvPr/>
        </p:nvSpPr>
        <p:spPr>
          <a:xfrm>
            <a:off x="5935561" y="5069755"/>
            <a:ext cx="1114195" cy="369332"/>
          </a:xfrm>
          <a:prstGeom prst="rect">
            <a:avLst/>
          </a:prstGeom>
          <a:noFill/>
        </p:spPr>
        <p:txBody>
          <a:bodyPr wrap="none" rtlCol="0">
            <a:spAutoFit/>
          </a:bodyPr>
          <a:lstStyle/>
          <a:p>
            <a:r>
              <a:rPr lang="en-US" dirty="0" err="1">
                <a:latin typeface="Symbol" charset="2"/>
                <a:cs typeface="Symbol" charset="2"/>
              </a:rPr>
              <a:t>gd</a:t>
            </a:r>
            <a:r>
              <a:rPr lang="en-US" dirty="0">
                <a:latin typeface="Symbol" charset="2"/>
                <a:cs typeface="Symbol" charset="2"/>
              </a:rPr>
              <a:t> </a:t>
            </a:r>
            <a:r>
              <a:rPr lang="en-US" dirty="0">
                <a:latin typeface="Helvetica"/>
                <a:cs typeface="Helvetica"/>
              </a:rPr>
              <a:t>T cells</a:t>
            </a:r>
          </a:p>
        </p:txBody>
      </p:sp>
      <p:sp>
        <p:nvSpPr>
          <p:cNvPr id="32" name="TextBox 31"/>
          <p:cNvSpPr txBox="1"/>
          <p:nvPr/>
        </p:nvSpPr>
        <p:spPr>
          <a:xfrm>
            <a:off x="4719652" y="5074418"/>
            <a:ext cx="595385" cy="369332"/>
          </a:xfrm>
          <a:prstGeom prst="rect">
            <a:avLst/>
          </a:prstGeom>
          <a:noFill/>
        </p:spPr>
        <p:txBody>
          <a:bodyPr wrap="none" rtlCol="0">
            <a:spAutoFit/>
          </a:bodyPr>
          <a:lstStyle/>
          <a:p>
            <a:r>
              <a:rPr lang="en-US" dirty="0">
                <a:latin typeface="Helvetica"/>
                <a:cs typeface="Helvetica"/>
              </a:rPr>
              <a:t>V</a:t>
            </a:r>
            <a:r>
              <a:rPr lang="en-US" dirty="0">
                <a:latin typeface="Symbol" charset="2"/>
                <a:cs typeface="Symbol" charset="2"/>
              </a:rPr>
              <a:t>d</a:t>
            </a:r>
            <a:r>
              <a:rPr lang="en-US" dirty="0">
                <a:latin typeface="Helvetica"/>
                <a:cs typeface="Helvetica"/>
              </a:rPr>
              <a:t>1</a:t>
            </a:r>
          </a:p>
        </p:txBody>
      </p:sp>
      <p:sp>
        <p:nvSpPr>
          <p:cNvPr id="33" name="TextBox 32"/>
          <p:cNvSpPr txBox="1"/>
          <p:nvPr/>
        </p:nvSpPr>
        <p:spPr>
          <a:xfrm>
            <a:off x="7708225" y="5131972"/>
            <a:ext cx="582211" cy="369332"/>
          </a:xfrm>
          <a:prstGeom prst="rect">
            <a:avLst/>
          </a:prstGeom>
          <a:noFill/>
        </p:spPr>
        <p:txBody>
          <a:bodyPr wrap="none" rtlCol="0">
            <a:spAutoFit/>
          </a:bodyPr>
          <a:lstStyle/>
          <a:p>
            <a:r>
              <a:rPr lang="en-US" dirty="0">
                <a:latin typeface="Helvetica"/>
                <a:cs typeface="Helvetica"/>
              </a:rPr>
              <a:t>V</a:t>
            </a:r>
            <a:r>
              <a:rPr lang="en-US" dirty="0">
                <a:latin typeface="Symbol" charset="2"/>
                <a:cs typeface="Symbol" charset="2"/>
              </a:rPr>
              <a:t>d</a:t>
            </a:r>
            <a:r>
              <a:rPr lang="en-US" dirty="0">
                <a:latin typeface="Helvetica"/>
                <a:cs typeface="Helvetica"/>
              </a:rPr>
              <a:t>2</a:t>
            </a:r>
          </a:p>
        </p:txBody>
      </p:sp>
      <p:sp>
        <p:nvSpPr>
          <p:cNvPr id="34" name="Title 1"/>
          <p:cNvSpPr>
            <a:spLocks noGrp="1"/>
          </p:cNvSpPr>
          <p:nvPr>
            <p:ph type="title"/>
          </p:nvPr>
        </p:nvSpPr>
        <p:spPr>
          <a:xfrm>
            <a:off x="411477" y="-299475"/>
            <a:ext cx="8832273" cy="1143000"/>
          </a:xfrm>
        </p:spPr>
        <p:txBody>
          <a:bodyPr>
            <a:normAutofit/>
          </a:bodyPr>
          <a:lstStyle/>
          <a:p>
            <a:r>
              <a:rPr lang="en-US" sz="4000" dirty="0">
                <a:latin typeface="Helvetica"/>
                <a:cs typeface="Helvetica"/>
              </a:rPr>
              <a:t>Diverse human T cell populations</a:t>
            </a:r>
          </a:p>
        </p:txBody>
      </p:sp>
      <p:sp>
        <p:nvSpPr>
          <p:cNvPr id="35" name="TextBox 34"/>
          <p:cNvSpPr txBox="1"/>
          <p:nvPr/>
        </p:nvSpPr>
        <p:spPr>
          <a:xfrm>
            <a:off x="5386902" y="775451"/>
            <a:ext cx="1838965" cy="430887"/>
          </a:xfrm>
          <a:prstGeom prst="rect">
            <a:avLst/>
          </a:prstGeom>
          <a:noFill/>
        </p:spPr>
        <p:txBody>
          <a:bodyPr wrap="none" rtlCol="0">
            <a:spAutoFit/>
          </a:bodyPr>
          <a:lstStyle/>
          <a:p>
            <a:r>
              <a:rPr lang="en-US" sz="2200" dirty="0">
                <a:latin typeface="Helvetica"/>
                <a:cs typeface="Helvetica"/>
              </a:rPr>
              <a:t>innate T cells</a:t>
            </a:r>
          </a:p>
        </p:txBody>
      </p:sp>
      <p:sp>
        <p:nvSpPr>
          <p:cNvPr id="36" name="TextBox 35"/>
          <p:cNvSpPr txBox="1"/>
          <p:nvPr/>
        </p:nvSpPr>
        <p:spPr>
          <a:xfrm>
            <a:off x="1588451" y="3395576"/>
            <a:ext cx="1262635" cy="923330"/>
          </a:xfrm>
          <a:prstGeom prst="rect">
            <a:avLst/>
          </a:prstGeom>
          <a:noFill/>
        </p:spPr>
        <p:txBody>
          <a:bodyPr wrap="none" rtlCol="0">
            <a:spAutoFit/>
          </a:bodyPr>
          <a:lstStyle/>
          <a:p>
            <a:pPr algn="ctr"/>
            <a:r>
              <a:rPr lang="en-US" dirty="0">
                <a:solidFill>
                  <a:schemeClr val="bg1">
                    <a:lumMod val="50000"/>
                  </a:schemeClr>
                </a:solidFill>
                <a:latin typeface="Helvetica"/>
                <a:cs typeface="Helvetica"/>
              </a:rPr>
              <a:t>antigen </a:t>
            </a:r>
          </a:p>
          <a:p>
            <a:pPr algn="ctr"/>
            <a:r>
              <a:rPr lang="en-US" dirty="0">
                <a:solidFill>
                  <a:schemeClr val="bg1">
                    <a:lumMod val="50000"/>
                  </a:schemeClr>
                </a:solidFill>
                <a:latin typeface="Helvetica"/>
                <a:cs typeface="Helvetica"/>
              </a:rPr>
              <a:t>presenting </a:t>
            </a:r>
          </a:p>
          <a:p>
            <a:pPr algn="ctr"/>
            <a:r>
              <a:rPr lang="en-US" dirty="0">
                <a:solidFill>
                  <a:schemeClr val="bg1">
                    <a:lumMod val="50000"/>
                  </a:schemeClr>
                </a:solidFill>
                <a:latin typeface="Helvetica"/>
                <a:cs typeface="Helvetica"/>
              </a:rPr>
              <a:t>cell</a:t>
            </a:r>
          </a:p>
        </p:txBody>
      </p:sp>
      <p:sp>
        <p:nvSpPr>
          <p:cNvPr id="37" name="TextBox 36"/>
          <p:cNvSpPr txBox="1"/>
          <p:nvPr/>
        </p:nvSpPr>
        <p:spPr>
          <a:xfrm>
            <a:off x="5886998" y="3382208"/>
            <a:ext cx="1262635" cy="923330"/>
          </a:xfrm>
          <a:prstGeom prst="rect">
            <a:avLst/>
          </a:prstGeom>
          <a:noFill/>
        </p:spPr>
        <p:txBody>
          <a:bodyPr wrap="none" rtlCol="0">
            <a:spAutoFit/>
          </a:bodyPr>
          <a:lstStyle/>
          <a:p>
            <a:pPr algn="ctr"/>
            <a:r>
              <a:rPr lang="en-US" dirty="0">
                <a:solidFill>
                  <a:srgbClr val="7F7F7F"/>
                </a:solidFill>
                <a:latin typeface="Helvetica"/>
                <a:cs typeface="Helvetica"/>
              </a:rPr>
              <a:t>antigen </a:t>
            </a:r>
          </a:p>
          <a:p>
            <a:pPr algn="ctr"/>
            <a:r>
              <a:rPr lang="en-US" dirty="0">
                <a:solidFill>
                  <a:srgbClr val="7F7F7F"/>
                </a:solidFill>
                <a:latin typeface="Helvetica"/>
                <a:cs typeface="Helvetica"/>
              </a:rPr>
              <a:t>presenting </a:t>
            </a:r>
          </a:p>
          <a:p>
            <a:pPr algn="ctr"/>
            <a:r>
              <a:rPr lang="en-US" dirty="0">
                <a:solidFill>
                  <a:srgbClr val="7F7F7F"/>
                </a:solidFill>
                <a:latin typeface="Helvetica"/>
                <a:cs typeface="Helvetica"/>
              </a:rPr>
              <a:t>cell</a:t>
            </a:r>
          </a:p>
        </p:txBody>
      </p:sp>
      <p:sp>
        <p:nvSpPr>
          <p:cNvPr id="38" name="TextBox 37"/>
          <p:cNvSpPr txBox="1"/>
          <p:nvPr/>
        </p:nvSpPr>
        <p:spPr>
          <a:xfrm>
            <a:off x="1314546" y="2545102"/>
            <a:ext cx="817426" cy="369332"/>
          </a:xfrm>
          <a:prstGeom prst="rect">
            <a:avLst/>
          </a:prstGeom>
          <a:noFill/>
        </p:spPr>
        <p:txBody>
          <a:bodyPr wrap="none" rtlCol="0">
            <a:spAutoFit/>
          </a:bodyPr>
          <a:lstStyle/>
          <a:p>
            <a:r>
              <a:rPr lang="en-US" dirty="0"/>
              <a:t>MHC II</a:t>
            </a:r>
          </a:p>
        </p:txBody>
      </p:sp>
      <p:sp>
        <p:nvSpPr>
          <p:cNvPr id="39" name="TextBox 38"/>
          <p:cNvSpPr txBox="1"/>
          <p:nvPr/>
        </p:nvSpPr>
        <p:spPr>
          <a:xfrm>
            <a:off x="1341801" y="4768981"/>
            <a:ext cx="759267" cy="369332"/>
          </a:xfrm>
          <a:prstGeom prst="rect">
            <a:avLst/>
          </a:prstGeom>
          <a:noFill/>
        </p:spPr>
        <p:txBody>
          <a:bodyPr wrap="none" rtlCol="0">
            <a:spAutoFit/>
          </a:bodyPr>
          <a:lstStyle/>
          <a:p>
            <a:r>
              <a:rPr lang="en-US" dirty="0"/>
              <a:t>MHC I</a:t>
            </a:r>
          </a:p>
        </p:txBody>
      </p:sp>
      <p:sp>
        <p:nvSpPr>
          <p:cNvPr id="40" name="TextBox 39"/>
          <p:cNvSpPr txBox="1"/>
          <p:nvPr/>
        </p:nvSpPr>
        <p:spPr>
          <a:xfrm>
            <a:off x="5077964" y="3035347"/>
            <a:ext cx="688034" cy="369332"/>
          </a:xfrm>
          <a:prstGeom prst="rect">
            <a:avLst/>
          </a:prstGeom>
          <a:noFill/>
        </p:spPr>
        <p:txBody>
          <a:bodyPr wrap="none" rtlCol="0">
            <a:spAutoFit/>
          </a:bodyPr>
          <a:lstStyle/>
          <a:p>
            <a:r>
              <a:rPr lang="en-US" dirty="0"/>
              <a:t>CD1d</a:t>
            </a:r>
          </a:p>
        </p:txBody>
      </p:sp>
      <p:sp>
        <p:nvSpPr>
          <p:cNvPr id="41" name="TextBox 40"/>
          <p:cNvSpPr txBox="1"/>
          <p:nvPr/>
        </p:nvSpPr>
        <p:spPr>
          <a:xfrm>
            <a:off x="7255927" y="2972772"/>
            <a:ext cx="624352" cy="369332"/>
          </a:xfrm>
          <a:prstGeom prst="rect">
            <a:avLst/>
          </a:prstGeom>
          <a:noFill/>
        </p:spPr>
        <p:txBody>
          <a:bodyPr wrap="none" rtlCol="0">
            <a:spAutoFit/>
          </a:bodyPr>
          <a:lstStyle/>
          <a:p>
            <a:r>
              <a:rPr lang="en-US" dirty="0"/>
              <a:t>MR1</a:t>
            </a:r>
          </a:p>
        </p:txBody>
      </p:sp>
      <p:grpSp>
        <p:nvGrpSpPr>
          <p:cNvPr id="2" name="Group 1"/>
          <p:cNvGrpSpPr/>
          <p:nvPr/>
        </p:nvGrpSpPr>
        <p:grpSpPr>
          <a:xfrm>
            <a:off x="1703455" y="1292121"/>
            <a:ext cx="937389" cy="914400"/>
            <a:chOff x="1703455" y="1292121"/>
            <a:chExt cx="937389" cy="914400"/>
          </a:xfrm>
        </p:grpSpPr>
        <p:grpSp>
          <p:nvGrpSpPr>
            <p:cNvPr id="6" name="Group 5"/>
            <p:cNvGrpSpPr/>
            <p:nvPr/>
          </p:nvGrpSpPr>
          <p:grpSpPr>
            <a:xfrm>
              <a:off x="1721435" y="1292121"/>
              <a:ext cx="914400" cy="914400"/>
              <a:chOff x="424870" y="1614055"/>
              <a:chExt cx="1108363" cy="1016000"/>
            </a:xfrm>
          </p:grpSpPr>
          <p:sp>
            <p:nvSpPr>
              <p:cNvPr id="7" name="Oval 6"/>
              <p:cNvSpPr/>
              <p:nvPr/>
            </p:nvSpPr>
            <p:spPr>
              <a:xfrm>
                <a:off x="424870" y="1614055"/>
                <a:ext cx="1108363" cy="1016000"/>
              </a:xfrm>
              <a:prstGeom prst="ellipse">
                <a:avLst/>
              </a:prstGeom>
              <a:solidFill>
                <a:srgbClr val="0C629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4233" y="1766455"/>
                <a:ext cx="780473" cy="713509"/>
              </a:xfrm>
              <a:prstGeom prst="ellipse">
                <a:avLst/>
              </a:prstGeom>
              <a:solidFill>
                <a:srgbClr val="1084D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1703455" y="1581906"/>
              <a:ext cx="937389" cy="369332"/>
            </a:xfrm>
            <a:prstGeom prst="rect">
              <a:avLst/>
            </a:prstGeom>
            <a:noFill/>
          </p:spPr>
          <p:txBody>
            <a:bodyPr wrap="none" rtlCol="0">
              <a:spAutoFit/>
            </a:bodyPr>
            <a:lstStyle/>
            <a:p>
              <a:r>
                <a:rPr lang="en-US" dirty="0">
                  <a:solidFill>
                    <a:schemeClr val="bg1"/>
                  </a:solidFill>
                  <a:latin typeface="Helvetica"/>
                  <a:cs typeface="Helvetica"/>
                </a:rPr>
                <a:t>CD4</a:t>
              </a:r>
              <a:r>
                <a:rPr lang="en-US" baseline="30000" dirty="0">
                  <a:solidFill>
                    <a:schemeClr val="bg1"/>
                  </a:solidFill>
                  <a:latin typeface="Helvetica"/>
                  <a:cs typeface="Helvetica"/>
                </a:rPr>
                <a:t>+</a:t>
              </a:r>
              <a:r>
                <a:rPr lang="en-US" dirty="0">
                  <a:solidFill>
                    <a:schemeClr val="bg1"/>
                  </a:solidFill>
                  <a:latin typeface="Helvetica"/>
                  <a:cs typeface="Helvetica"/>
                </a:rPr>
                <a:t> T</a:t>
              </a:r>
            </a:p>
          </p:txBody>
        </p:sp>
      </p:grpSp>
      <p:sp>
        <p:nvSpPr>
          <p:cNvPr id="42" name="TextBox 41"/>
          <p:cNvSpPr txBox="1"/>
          <p:nvPr/>
        </p:nvSpPr>
        <p:spPr>
          <a:xfrm>
            <a:off x="864367" y="830737"/>
            <a:ext cx="2446666" cy="369332"/>
          </a:xfrm>
          <a:prstGeom prst="rect">
            <a:avLst/>
          </a:prstGeom>
          <a:noFill/>
        </p:spPr>
        <p:txBody>
          <a:bodyPr wrap="none" rtlCol="0">
            <a:spAutoFit/>
          </a:bodyPr>
          <a:lstStyle/>
          <a:p>
            <a:r>
              <a:rPr lang="en-US" dirty="0">
                <a:latin typeface="Helvetica"/>
                <a:cs typeface="Helvetica"/>
              </a:rPr>
              <a:t>MHC restricted T cells</a:t>
            </a:r>
          </a:p>
        </p:txBody>
      </p:sp>
      <p:sp>
        <p:nvSpPr>
          <p:cNvPr id="43" name="TextBox 42"/>
          <p:cNvSpPr txBox="1"/>
          <p:nvPr/>
        </p:nvSpPr>
        <p:spPr>
          <a:xfrm>
            <a:off x="5386902" y="6433153"/>
            <a:ext cx="3725937" cy="369332"/>
          </a:xfrm>
          <a:prstGeom prst="rect">
            <a:avLst/>
          </a:prstGeom>
          <a:noFill/>
        </p:spPr>
        <p:txBody>
          <a:bodyPr wrap="none" rtlCol="0">
            <a:spAutoFit/>
          </a:bodyPr>
          <a:lstStyle/>
          <a:p>
            <a:r>
              <a:rPr lang="en-US" dirty="0"/>
              <a:t>Godfrey </a:t>
            </a:r>
            <a:r>
              <a:rPr lang="en-US" i="1" dirty="0"/>
              <a:t>et al.</a:t>
            </a:r>
            <a:r>
              <a:rPr lang="en-US" dirty="0"/>
              <a:t> Nat </a:t>
            </a:r>
            <a:r>
              <a:rPr lang="en-US" dirty="0" err="1"/>
              <a:t>Immunol</a:t>
            </a:r>
            <a:r>
              <a:rPr lang="en-US" dirty="0"/>
              <a:t> Rev. 2015 </a:t>
            </a:r>
          </a:p>
        </p:txBody>
      </p:sp>
      <p:grpSp>
        <p:nvGrpSpPr>
          <p:cNvPr id="44" name="Group 43"/>
          <p:cNvGrpSpPr/>
          <p:nvPr/>
        </p:nvGrpSpPr>
        <p:grpSpPr>
          <a:xfrm>
            <a:off x="7719139" y="3404506"/>
            <a:ext cx="914400" cy="914400"/>
            <a:chOff x="4326310" y="4258216"/>
            <a:chExt cx="1108363" cy="1016000"/>
          </a:xfrm>
        </p:grpSpPr>
        <p:sp>
          <p:nvSpPr>
            <p:cNvPr id="45" name="Oval 44"/>
            <p:cNvSpPr/>
            <p:nvPr/>
          </p:nvSpPr>
          <p:spPr>
            <a:xfrm>
              <a:off x="4326310" y="4258216"/>
              <a:ext cx="1108363" cy="1016000"/>
            </a:xfrm>
            <a:prstGeom prst="ellipse">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527200" y="4410616"/>
              <a:ext cx="780473" cy="713509"/>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TextBox 46"/>
          <p:cNvSpPr txBox="1"/>
          <p:nvPr/>
        </p:nvSpPr>
        <p:spPr>
          <a:xfrm>
            <a:off x="7874564" y="3645147"/>
            <a:ext cx="826218" cy="369332"/>
          </a:xfrm>
          <a:prstGeom prst="rect">
            <a:avLst/>
          </a:prstGeom>
          <a:noFill/>
        </p:spPr>
        <p:txBody>
          <a:bodyPr wrap="none" rtlCol="0">
            <a:spAutoFit/>
          </a:bodyPr>
          <a:lstStyle/>
          <a:p>
            <a:r>
              <a:rPr lang="en-US" dirty="0">
                <a:solidFill>
                  <a:schemeClr val="tx1">
                    <a:lumMod val="50000"/>
                    <a:lumOff val="50000"/>
                  </a:schemeClr>
                </a:solidFill>
                <a:latin typeface="Helvetica"/>
                <a:cs typeface="Helvetica"/>
              </a:rPr>
              <a:t>others</a:t>
            </a:r>
          </a:p>
        </p:txBody>
      </p:sp>
    </p:spTree>
    <p:extLst>
      <p:ext uri="{BB962C8B-B14F-4D97-AF65-F5344CB8AC3E}">
        <p14:creationId xmlns:p14="http://schemas.microsoft.com/office/powerpoint/2010/main" val="2286477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p:cNvSpPr/>
          <p:nvPr/>
        </p:nvSpPr>
        <p:spPr>
          <a:xfrm flipH="1" flipV="1">
            <a:off x="2611212" y="2173835"/>
            <a:ext cx="3822656" cy="1091684"/>
          </a:xfrm>
          <a:prstGeom prst="rtTriangle">
            <a:avLst/>
          </a:prstGeom>
          <a:gradFill>
            <a:gsLst>
              <a:gs pos="89000">
                <a:srgbClr val="FFC036"/>
              </a:gs>
              <a:gs pos="5000">
                <a:srgbClr val="FF0000"/>
              </a:gs>
              <a:gs pos="43000">
                <a:schemeClr val="accent6">
                  <a:lumMod val="75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2004479" y="810127"/>
            <a:ext cx="5162554" cy="1200328"/>
          </a:xfrm>
          <a:prstGeom prst="rect">
            <a:avLst/>
          </a:prstGeom>
          <a:noFill/>
        </p:spPr>
        <p:txBody>
          <a:bodyPr wrap="square" rtlCol="0">
            <a:spAutoFit/>
          </a:bodyPr>
          <a:lstStyle/>
          <a:p>
            <a:pPr algn="ctr"/>
            <a:r>
              <a:rPr lang="en-US" sz="2400" dirty="0">
                <a:latin typeface="Helvetica"/>
                <a:cs typeface="Helvetica"/>
              </a:rPr>
              <a:t>Lymphocytes align along a transcriptional gradient reflecting </a:t>
            </a:r>
            <a:r>
              <a:rPr lang="en-US" sz="2400" u="sng" dirty="0">
                <a:latin typeface="Helvetica"/>
                <a:cs typeface="Helvetica"/>
              </a:rPr>
              <a:t>innateness state</a:t>
            </a:r>
          </a:p>
        </p:txBody>
      </p:sp>
      <p:sp>
        <p:nvSpPr>
          <p:cNvPr id="8" name="TextBox 7"/>
          <p:cNvSpPr txBox="1"/>
          <p:nvPr/>
        </p:nvSpPr>
        <p:spPr>
          <a:xfrm>
            <a:off x="155980" y="2879564"/>
            <a:ext cx="2455232" cy="923330"/>
          </a:xfrm>
          <a:prstGeom prst="rect">
            <a:avLst/>
          </a:prstGeom>
          <a:noFill/>
        </p:spPr>
        <p:txBody>
          <a:bodyPr wrap="none" rtlCol="0">
            <a:spAutoFit/>
          </a:bodyPr>
          <a:lstStyle/>
          <a:p>
            <a:r>
              <a:rPr lang="en-US" dirty="0">
                <a:latin typeface="Helvetica"/>
                <a:cs typeface="Helvetica"/>
              </a:rPr>
              <a:t>- ribosomal machinery </a:t>
            </a:r>
          </a:p>
          <a:p>
            <a:r>
              <a:rPr lang="en-US" dirty="0">
                <a:latin typeface="Helvetica"/>
                <a:cs typeface="Helvetica"/>
              </a:rPr>
              <a:t>   transcripts</a:t>
            </a:r>
          </a:p>
          <a:p>
            <a:r>
              <a:rPr lang="en-US" dirty="0">
                <a:latin typeface="Helvetica"/>
                <a:cs typeface="Helvetica"/>
              </a:rPr>
              <a:t>- proliferative capacity</a:t>
            </a:r>
          </a:p>
        </p:txBody>
      </p:sp>
      <p:sp>
        <p:nvSpPr>
          <p:cNvPr id="11" name="TextBox 10"/>
          <p:cNvSpPr txBox="1"/>
          <p:nvPr/>
        </p:nvSpPr>
        <p:spPr>
          <a:xfrm>
            <a:off x="1861818" y="4379088"/>
            <a:ext cx="6401144" cy="2123659"/>
          </a:xfrm>
          <a:prstGeom prst="rect">
            <a:avLst/>
          </a:prstGeom>
          <a:noFill/>
        </p:spPr>
        <p:txBody>
          <a:bodyPr wrap="square" rtlCol="0">
            <a:spAutoFit/>
          </a:bodyPr>
          <a:lstStyle/>
          <a:p>
            <a:pPr>
              <a:lnSpc>
                <a:spcPct val="150000"/>
              </a:lnSpc>
            </a:pPr>
            <a:r>
              <a:rPr lang="en-US" sz="2200" dirty="0">
                <a:latin typeface="Helvetica"/>
                <a:cs typeface="Helvetica"/>
              </a:rPr>
              <a:t>Innateness state in T cells:</a:t>
            </a:r>
          </a:p>
          <a:p>
            <a:pPr marL="285750" indent="-285750">
              <a:lnSpc>
                <a:spcPct val="150000"/>
              </a:lnSpc>
              <a:buFontTx/>
              <a:buChar char="-"/>
            </a:pPr>
            <a:r>
              <a:rPr lang="en-US" dirty="0">
                <a:latin typeface="Helvetica"/>
                <a:cs typeface="Helvetica"/>
              </a:rPr>
              <a:t>varies within CD4 and CD8 T cell subpopulations</a:t>
            </a:r>
          </a:p>
          <a:p>
            <a:pPr marL="285750" indent="-285750">
              <a:lnSpc>
                <a:spcPct val="150000"/>
              </a:lnSpc>
              <a:buFontTx/>
              <a:buChar char="-"/>
            </a:pPr>
            <a:r>
              <a:rPr lang="en-US" dirty="0">
                <a:latin typeface="Helvetica"/>
                <a:cs typeface="Helvetica"/>
              </a:rPr>
              <a:t>is increased in autoimmune pathogenic subset and </a:t>
            </a:r>
          </a:p>
          <a:p>
            <a:pPr>
              <a:lnSpc>
                <a:spcPct val="150000"/>
              </a:lnSpc>
            </a:pPr>
            <a:r>
              <a:rPr lang="en-US" dirty="0">
                <a:latin typeface="Helvetica"/>
                <a:cs typeface="Helvetica"/>
              </a:rPr>
              <a:t>     tumor microenvironment </a:t>
            </a:r>
          </a:p>
          <a:p>
            <a:pPr marL="285750" indent="-285750">
              <a:buFontTx/>
              <a:buChar char="-"/>
            </a:pPr>
            <a:endParaRPr lang="en-US" dirty="0">
              <a:latin typeface="Helvetica"/>
              <a:cs typeface="Helvetica"/>
            </a:endParaRPr>
          </a:p>
        </p:txBody>
      </p:sp>
      <p:sp>
        <p:nvSpPr>
          <p:cNvPr id="2" name="TextBox 1"/>
          <p:cNvSpPr txBox="1"/>
          <p:nvPr/>
        </p:nvSpPr>
        <p:spPr>
          <a:xfrm>
            <a:off x="355256" y="173567"/>
            <a:ext cx="2559765" cy="615553"/>
          </a:xfrm>
          <a:prstGeom prst="rect">
            <a:avLst/>
          </a:prstGeom>
          <a:noFill/>
        </p:spPr>
        <p:txBody>
          <a:bodyPr wrap="none" rtlCol="0">
            <a:spAutoFit/>
          </a:bodyPr>
          <a:lstStyle/>
          <a:p>
            <a:r>
              <a:rPr lang="en-US" sz="3400" dirty="0">
                <a:latin typeface="Helvetica"/>
                <a:cs typeface="Helvetica"/>
              </a:rPr>
              <a:t>Conclusions</a:t>
            </a:r>
          </a:p>
        </p:txBody>
      </p:sp>
      <p:sp>
        <p:nvSpPr>
          <p:cNvPr id="3" name="TextBox 2"/>
          <p:cNvSpPr txBox="1"/>
          <p:nvPr/>
        </p:nvSpPr>
        <p:spPr>
          <a:xfrm>
            <a:off x="6374599" y="2269199"/>
            <a:ext cx="2879026" cy="646331"/>
          </a:xfrm>
          <a:prstGeom prst="rect">
            <a:avLst/>
          </a:prstGeom>
          <a:noFill/>
        </p:spPr>
        <p:txBody>
          <a:bodyPr wrap="none" rtlCol="0">
            <a:spAutoFit/>
          </a:bodyPr>
          <a:lstStyle/>
          <a:p>
            <a:r>
              <a:rPr lang="en-US" dirty="0">
                <a:latin typeface="Helvetica"/>
                <a:cs typeface="Helvetica"/>
              </a:rPr>
              <a:t>- “effector” </a:t>
            </a:r>
            <a:r>
              <a:rPr lang="en-US" dirty="0" err="1">
                <a:latin typeface="Helvetica"/>
                <a:cs typeface="Helvetica"/>
              </a:rPr>
              <a:t>transcriptome</a:t>
            </a:r>
            <a:endParaRPr lang="en-US" dirty="0">
              <a:latin typeface="Helvetica"/>
              <a:cs typeface="Helvetica"/>
            </a:endParaRPr>
          </a:p>
          <a:p>
            <a:r>
              <a:rPr lang="en-US" dirty="0">
                <a:latin typeface="Helvetica"/>
                <a:cs typeface="Helvetica"/>
              </a:rPr>
              <a:t>- early cytokine production</a:t>
            </a:r>
          </a:p>
        </p:txBody>
      </p:sp>
      <p:sp>
        <p:nvSpPr>
          <p:cNvPr id="12" name="Right Triangle 11"/>
          <p:cNvSpPr/>
          <p:nvPr/>
        </p:nvSpPr>
        <p:spPr>
          <a:xfrm>
            <a:off x="2687415" y="2719677"/>
            <a:ext cx="3822656" cy="1091684"/>
          </a:xfrm>
          <a:prstGeom prst="rtTriangle">
            <a:avLst/>
          </a:prstGeom>
          <a:gradFill>
            <a:gsLst>
              <a:gs pos="89000">
                <a:schemeClr val="accent1">
                  <a:lumMod val="20000"/>
                  <a:lumOff val="80000"/>
                </a:schemeClr>
              </a:gs>
              <a:gs pos="5000">
                <a:schemeClr val="tx2"/>
              </a:gs>
              <a:gs pos="43000">
                <a:schemeClr val="tx2">
                  <a:lumMod val="60000"/>
                  <a:lumOff val="40000"/>
                </a:schemeClr>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latin typeface="Helvetica"/>
                <a:cs typeface="Helvetica"/>
              </a:rPr>
              <a:t>Adaptiveness</a:t>
            </a:r>
            <a:endParaRPr lang="en-US" dirty="0">
              <a:latin typeface="Helvetica"/>
              <a:cs typeface="Helvetica"/>
            </a:endParaRPr>
          </a:p>
        </p:txBody>
      </p:sp>
      <p:sp>
        <p:nvSpPr>
          <p:cNvPr id="13" name="TextBox 12"/>
          <p:cNvSpPr txBox="1"/>
          <p:nvPr/>
        </p:nvSpPr>
        <p:spPr>
          <a:xfrm>
            <a:off x="4838347" y="2328333"/>
            <a:ext cx="1314032" cy="369332"/>
          </a:xfrm>
          <a:prstGeom prst="rect">
            <a:avLst/>
          </a:prstGeom>
          <a:noFill/>
        </p:spPr>
        <p:txBody>
          <a:bodyPr wrap="none" rtlCol="0">
            <a:spAutoFit/>
          </a:bodyPr>
          <a:lstStyle/>
          <a:p>
            <a:r>
              <a:rPr lang="en-US" dirty="0">
                <a:solidFill>
                  <a:schemeClr val="bg1"/>
                </a:solidFill>
                <a:latin typeface="Helvetica"/>
                <a:cs typeface="Helvetica"/>
              </a:rPr>
              <a:t>Innateness</a:t>
            </a:r>
          </a:p>
        </p:txBody>
      </p:sp>
      <p:grpSp>
        <p:nvGrpSpPr>
          <p:cNvPr id="49" name="Group 48"/>
          <p:cNvGrpSpPr/>
          <p:nvPr/>
        </p:nvGrpSpPr>
        <p:grpSpPr>
          <a:xfrm>
            <a:off x="2416460" y="6965415"/>
            <a:ext cx="4843773" cy="640080"/>
            <a:chOff x="2206827" y="4082515"/>
            <a:chExt cx="4843773" cy="640080"/>
          </a:xfrm>
        </p:grpSpPr>
        <p:grpSp>
          <p:nvGrpSpPr>
            <p:cNvPr id="15" name="Group 14"/>
            <p:cNvGrpSpPr/>
            <p:nvPr/>
          </p:nvGrpSpPr>
          <p:grpSpPr>
            <a:xfrm>
              <a:off x="3619050" y="4082515"/>
              <a:ext cx="640080" cy="640080"/>
              <a:chOff x="7526038" y="1616364"/>
              <a:chExt cx="1108363" cy="1016000"/>
            </a:xfrm>
          </p:grpSpPr>
          <p:sp>
            <p:nvSpPr>
              <p:cNvPr id="16" name="Oval 15"/>
              <p:cNvSpPr/>
              <p:nvPr/>
            </p:nvSpPr>
            <p:spPr>
              <a:xfrm>
                <a:off x="7526038" y="1616364"/>
                <a:ext cx="1108363" cy="1016000"/>
              </a:xfrm>
              <a:prstGeom prst="ellipse">
                <a:avLst/>
              </a:prstGeom>
              <a:solidFill>
                <a:srgbClr val="BD62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726928" y="1768764"/>
                <a:ext cx="780473" cy="713509"/>
              </a:xfrm>
              <a:prstGeom prst="ellipse">
                <a:avLst/>
              </a:prstGeom>
              <a:solidFill>
                <a:srgbClr val="EB79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318488" y="4082515"/>
              <a:ext cx="640080" cy="640080"/>
              <a:chOff x="6116775" y="1616364"/>
              <a:chExt cx="1108363" cy="1016000"/>
            </a:xfrm>
          </p:grpSpPr>
          <p:sp>
            <p:nvSpPr>
              <p:cNvPr id="19" name="Oval 18"/>
              <p:cNvSpPr/>
              <p:nvPr/>
            </p:nvSpPr>
            <p:spPr>
              <a:xfrm>
                <a:off x="6116775" y="1616364"/>
                <a:ext cx="1108363" cy="1016000"/>
              </a:xfrm>
              <a:prstGeom prst="ellipse">
                <a:avLst/>
              </a:prstGeom>
              <a:solidFill>
                <a:srgbClr val="1A8D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317665" y="1768764"/>
                <a:ext cx="780473" cy="713509"/>
              </a:xfrm>
              <a:prstGeom prst="ellipse">
                <a:avLst/>
              </a:prstGeom>
              <a:solidFill>
                <a:srgbClr val="20B77F"/>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011570" y="4082515"/>
              <a:ext cx="640080" cy="640080"/>
              <a:chOff x="4326310" y="4258216"/>
              <a:chExt cx="1108363" cy="1016000"/>
            </a:xfrm>
          </p:grpSpPr>
          <p:sp>
            <p:nvSpPr>
              <p:cNvPr id="22" name="Oval 21"/>
              <p:cNvSpPr/>
              <p:nvPr/>
            </p:nvSpPr>
            <p:spPr>
              <a:xfrm>
                <a:off x="4326310" y="4258216"/>
                <a:ext cx="1108363" cy="1016000"/>
              </a:xfrm>
              <a:prstGeom prst="ellipse">
                <a:avLst/>
              </a:prstGeom>
              <a:solidFill>
                <a:srgbClr val="DC8D1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4527200" y="4410616"/>
                <a:ext cx="780473" cy="713509"/>
              </a:xfrm>
              <a:prstGeom prst="ellipse">
                <a:avLst/>
              </a:prstGeom>
              <a:solidFill>
                <a:srgbClr val="FEA22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716476" y="4082515"/>
              <a:ext cx="640080" cy="640080"/>
              <a:chOff x="7664499" y="5577939"/>
              <a:chExt cx="1108363" cy="1016000"/>
            </a:xfrm>
          </p:grpSpPr>
          <p:sp>
            <p:nvSpPr>
              <p:cNvPr id="25" name="Oval 24"/>
              <p:cNvSpPr/>
              <p:nvPr/>
            </p:nvSpPr>
            <p:spPr>
              <a:xfrm>
                <a:off x="7664499" y="5577939"/>
                <a:ext cx="1108363" cy="1016000"/>
              </a:xfrm>
              <a:prstGeom prst="ellipse">
                <a:avLst/>
              </a:prstGeom>
              <a:solidFill>
                <a:srgbClr val="C6491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7865389" y="5730339"/>
                <a:ext cx="780473" cy="713509"/>
              </a:xfrm>
              <a:prstGeom prst="ellipse">
                <a:avLst/>
              </a:prstGeom>
              <a:solidFill>
                <a:srgbClr val="FD5B1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931745" y="4082515"/>
              <a:ext cx="640080" cy="640080"/>
              <a:chOff x="1692568" y="1616364"/>
              <a:chExt cx="1108363" cy="1016000"/>
            </a:xfrm>
          </p:grpSpPr>
          <p:sp>
            <p:nvSpPr>
              <p:cNvPr id="30" name="Oval 29"/>
              <p:cNvSpPr/>
              <p:nvPr/>
            </p:nvSpPr>
            <p:spPr>
              <a:xfrm>
                <a:off x="1692568" y="1616364"/>
                <a:ext cx="1108363" cy="1016000"/>
              </a:xfrm>
              <a:prstGeom prst="ellipse">
                <a:avLst/>
              </a:prstGeom>
              <a:solidFill>
                <a:srgbClr val="15A8D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1893458" y="1768764"/>
                <a:ext cx="780473" cy="713509"/>
              </a:xfrm>
              <a:prstGeom prst="ellipse">
                <a:avLst/>
              </a:prstGeom>
              <a:solidFill>
                <a:srgbClr val="17BAF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2926144" y="4205094"/>
              <a:ext cx="736312" cy="369332"/>
            </a:xfrm>
            <a:prstGeom prst="rect">
              <a:avLst/>
            </a:prstGeom>
            <a:noFill/>
          </p:spPr>
          <p:txBody>
            <a:bodyPr wrap="none" rtlCol="0">
              <a:spAutoFit/>
            </a:bodyPr>
            <a:lstStyle/>
            <a:p>
              <a:r>
                <a:rPr lang="en-US" dirty="0">
                  <a:solidFill>
                    <a:srgbClr val="FFFFFF"/>
                  </a:solidFill>
                  <a:latin typeface="Helvetica"/>
                  <a:cs typeface="Helvetica"/>
                </a:rPr>
                <a:t>CD8</a:t>
              </a:r>
              <a:r>
                <a:rPr lang="en-US" baseline="30000" dirty="0">
                  <a:solidFill>
                    <a:srgbClr val="FFFFFF"/>
                  </a:solidFill>
                  <a:latin typeface="Helvetica"/>
                  <a:cs typeface="Helvetica"/>
                </a:rPr>
                <a:t>+</a:t>
              </a:r>
              <a:r>
                <a:rPr lang="en-US" dirty="0">
                  <a:solidFill>
                    <a:srgbClr val="FFFFFF"/>
                  </a:solidFill>
                  <a:latin typeface="Helvetica"/>
                  <a:cs typeface="Helvetica"/>
                </a:rPr>
                <a:t> </a:t>
              </a:r>
            </a:p>
          </p:txBody>
        </p:sp>
        <p:sp>
          <p:nvSpPr>
            <p:cNvPr id="32" name="TextBox 31"/>
            <p:cNvSpPr txBox="1"/>
            <p:nvPr/>
          </p:nvSpPr>
          <p:spPr>
            <a:xfrm>
              <a:off x="3606274" y="4205094"/>
              <a:ext cx="697614" cy="369332"/>
            </a:xfrm>
            <a:prstGeom prst="rect">
              <a:avLst/>
            </a:prstGeom>
            <a:noFill/>
          </p:spPr>
          <p:txBody>
            <a:bodyPr wrap="none" rtlCol="0">
              <a:spAutoFit/>
            </a:bodyPr>
            <a:lstStyle/>
            <a:p>
              <a:r>
                <a:rPr lang="en-US" dirty="0" err="1">
                  <a:latin typeface="Helvetica"/>
                  <a:cs typeface="Helvetica"/>
                </a:rPr>
                <a:t>iNKT</a:t>
              </a:r>
              <a:endParaRPr lang="en-US" dirty="0">
                <a:latin typeface="Helvetica"/>
                <a:cs typeface="Helvetica"/>
              </a:endParaRPr>
            </a:p>
          </p:txBody>
        </p:sp>
        <p:sp>
          <p:nvSpPr>
            <p:cNvPr id="33" name="TextBox 32"/>
            <p:cNvSpPr txBox="1"/>
            <p:nvPr/>
          </p:nvSpPr>
          <p:spPr>
            <a:xfrm>
              <a:off x="4304947" y="4205094"/>
              <a:ext cx="736049" cy="369332"/>
            </a:xfrm>
            <a:prstGeom prst="rect">
              <a:avLst/>
            </a:prstGeom>
            <a:noFill/>
          </p:spPr>
          <p:txBody>
            <a:bodyPr wrap="none" rtlCol="0">
              <a:spAutoFit/>
            </a:bodyPr>
            <a:lstStyle/>
            <a:p>
              <a:r>
                <a:rPr lang="en-US" dirty="0">
                  <a:latin typeface="Helvetica"/>
                  <a:cs typeface="Helvetica"/>
                </a:rPr>
                <a:t>MAIT</a:t>
              </a:r>
            </a:p>
          </p:txBody>
        </p:sp>
        <p:sp>
          <p:nvSpPr>
            <p:cNvPr id="34" name="TextBox 33"/>
            <p:cNvSpPr txBox="1"/>
            <p:nvPr/>
          </p:nvSpPr>
          <p:spPr>
            <a:xfrm>
              <a:off x="5076431" y="4205094"/>
              <a:ext cx="595385" cy="369332"/>
            </a:xfrm>
            <a:prstGeom prst="rect">
              <a:avLst/>
            </a:prstGeom>
            <a:noFill/>
          </p:spPr>
          <p:txBody>
            <a:bodyPr wrap="none" rtlCol="0">
              <a:spAutoFit/>
            </a:bodyPr>
            <a:lstStyle/>
            <a:p>
              <a:r>
                <a:rPr lang="en-US" dirty="0">
                  <a:latin typeface="Helvetica"/>
                  <a:cs typeface="Helvetica"/>
                </a:rPr>
                <a:t>V</a:t>
              </a:r>
              <a:r>
                <a:rPr lang="en-US" dirty="0">
                  <a:latin typeface="Symbol" charset="2"/>
                  <a:cs typeface="Symbol" charset="2"/>
                </a:rPr>
                <a:t>d</a:t>
              </a:r>
              <a:r>
                <a:rPr lang="en-US" dirty="0">
                  <a:latin typeface="Helvetica"/>
                  <a:cs typeface="Helvetica"/>
                </a:rPr>
                <a:t>1</a:t>
              </a:r>
            </a:p>
          </p:txBody>
        </p:sp>
        <p:sp>
          <p:nvSpPr>
            <p:cNvPr id="35" name="TextBox 34"/>
            <p:cNvSpPr txBox="1"/>
            <p:nvPr/>
          </p:nvSpPr>
          <p:spPr>
            <a:xfrm>
              <a:off x="5739599" y="4205094"/>
              <a:ext cx="582211" cy="369332"/>
            </a:xfrm>
            <a:prstGeom prst="rect">
              <a:avLst/>
            </a:prstGeom>
            <a:noFill/>
          </p:spPr>
          <p:txBody>
            <a:bodyPr wrap="none" rtlCol="0">
              <a:spAutoFit/>
            </a:bodyPr>
            <a:lstStyle/>
            <a:p>
              <a:r>
                <a:rPr lang="en-US" dirty="0">
                  <a:latin typeface="Helvetica"/>
                  <a:cs typeface="Helvetica"/>
                </a:rPr>
                <a:t>V</a:t>
              </a:r>
              <a:r>
                <a:rPr lang="en-US" dirty="0">
                  <a:latin typeface="Symbol" charset="2"/>
                  <a:cs typeface="Symbol" charset="2"/>
                </a:rPr>
                <a:t>d</a:t>
              </a:r>
              <a:r>
                <a:rPr lang="en-US" dirty="0">
                  <a:latin typeface="Helvetica"/>
                  <a:cs typeface="Helvetica"/>
                </a:rPr>
                <a:t>2</a:t>
              </a:r>
            </a:p>
          </p:txBody>
        </p:sp>
        <p:grpSp>
          <p:nvGrpSpPr>
            <p:cNvPr id="37" name="Group 36"/>
            <p:cNvGrpSpPr/>
            <p:nvPr/>
          </p:nvGrpSpPr>
          <p:grpSpPr>
            <a:xfrm>
              <a:off x="2230049" y="4082515"/>
              <a:ext cx="640080" cy="640080"/>
              <a:chOff x="424870" y="1614055"/>
              <a:chExt cx="1108363" cy="1016000"/>
            </a:xfrm>
          </p:grpSpPr>
          <p:sp>
            <p:nvSpPr>
              <p:cNvPr id="39" name="Oval 38"/>
              <p:cNvSpPr/>
              <p:nvPr/>
            </p:nvSpPr>
            <p:spPr>
              <a:xfrm>
                <a:off x="424870" y="1614055"/>
                <a:ext cx="1108363" cy="1016000"/>
              </a:xfrm>
              <a:prstGeom prst="ellipse">
                <a:avLst/>
              </a:prstGeom>
              <a:solidFill>
                <a:srgbClr val="0C629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44233" y="1766455"/>
                <a:ext cx="780473" cy="713509"/>
              </a:xfrm>
              <a:prstGeom prst="ellipse">
                <a:avLst/>
              </a:prstGeom>
              <a:solidFill>
                <a:srgbClr val="1084D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TextBox 37"/>
            <p:cNvSpPr txBox="1"/>
            <p:nvPr/>
          </p:nvSpPr>
          <p:spPr>
            <a:xfrm>
              <a:off x="2206827" y="4205094"/>
              <a:ext cx="736312" cy="369332"/>
            </a:xfrm>
            <a:prstGeom prst="rect">
              <a:avLst/>
            </a:prstGeom>
            <a:noFill/>
          </p:spPr>
          <p:txBody>
            <a:bodyPr wrap="none" rtlCol="0">
              <a:spAutoFit/>
            </a:bodyPr>
            <a:lstStyle/>
            <a:p>
              <a:r>
                <a:rPr lang="en-US" dirty="0">
                  <a:solidFill>
                    <a:schemeClr val="bg1"/>
                  </a:solidFill>
                  <a:latin typeface="Helvetica"/>
                  <a:cs typeface="Helvetica"/>
                </a:rPr>
                <a:t>CD4</a:t>
              </a:r>
              <a:r>
                <a:rPr lang="en-US" baseline="30000" dirty="0">
                  <a:solidFill>
                    <a:schemeClr val="bg1"/>
                  </a:solidFill>
                  <a:latin typeface="Helvetica"/>
                  <a:cs typeface="Helvetica"/>
                </a:rPr>
                <a:t>+</a:t>
              </a:r>
              <a:endParaRPr lang="en-US" dirty="0">
                <a:solidFill>
                  <a:schemeClr val="bg1"/>
                </a:solidFill>
                <a:latin typeface="Helvetica"/>
                <a:cs typeface="Helvetica"/>
              </a:endParaRPr>
            </a:p>
          </p:txBody>
        </p:sp>
        <p:grpSp>
          <p:nvGrpSpPr>
            <p:cNvPr id="45" name="Group 44"/>
            <p:cNvGrpSpPr/>
            <p:nvPr/>
          </p:nvGrpSpPr>
          <p:grpSpPr>
            <a:xfrm>
              <a:off x="6410520" y="4082515"/>
              <a:ext cx="640080" cy="640080"/>
              <a:chOff x="4326310" y="4258216"/>
              <a:chExt cx="1108363" cy="1016000"/>
            </a:xfrm>
          </p:grpSpPr>
          <p:sp>
            <p:nvSpPr>
              <p:cNvPr id="46" name="Oval 45"/>
              <p:cNvSpPr/>
              <p:nvPr/>
            </p:nvSpPr>
            <p:spPr>
              <a:xfrm>
                <a:off x="4326310" y="4258216"/>
                <a:ext cx="1108363" cy="1016000"/>
              </a:xfrm>
              <a:prstGeom prst="ellipse">
                <a:avLst/>
              </a:prstGeom>
              <a:solidFill>
                <a:schemeClr val="tx1">
                  <a:lumMod val="65000"/>
                  <a:lumOff val="3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4527200" y="4410616"/>
                <a:ext cx="780473" cy="713509"/>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TextBox 47"/>
            <p:cNvSpPr txBox="1"/>
            <p:nvPr/>
          </p:nvSpPr>
          <p:spPr>
            <a:xfrm>
              <a:off x="6505053" y="4212694"/>
              <a:ext cx="410798" cy="303332"/>
            </a:xfrm>
            <a:prstGeom prst="rect">
              <a:avLst/>
            </a:prstGeom>
            <a:noFill/>
          </p:spPr>
          <p:txBody>
            <a:bodyPr wrap="none" rtlCol="0">
              <a:spAutoFit/>
            </a:bodyPr>
            <a:lstStyle/>
            <a:p>
              <a:r>
                <a:rPr lang="en-US" dirty="0">
                  <a:latin typeface="Helvetica"/>
                  <a:cs typeface="Helvetica"/>
                </a:rPr>
                <a:t>NK</a:t>
              </a:r>
            </a:p>
          </p:txBody>
        </p:sp>
      </p:grpSp>
    </p:spTree>
    <p:extLst>
      <p:ext uri="{BB962C8B-B14F-4D97-AF65-F5344CB8AC3E}">
        <p14:creationId xmlns:p14="http://schemas.microsoft.com/office/powerpoint/2010/main" val="411526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15" y="222890"/>
            <a:ext cx="9173229" cy="1384995"/>
          </a:xfrm>
          <a:prstGeom prst="rect">
            <a:avLst/>
          </a:prstGeom>
          <a:noFill/>
        </p:spPr>
        <p:txBody>
          <a:bodyPr wrap="none" rtlCol="0">
            <a:spAutoFit/>
          </a:bodyPr>
          <a:lstStyle/>
          <a:p>
            <a:pPr algn="ctr"/>
            <a:r>
              <a:rPr lang="en-US" sz="2800" dirty="0">
                <a:solidFill>
                  <a:srgbClr val="000000"/>
                </a:solidFill>
                <a:latin typeface="Helvetica"/>
                <a:cs typeface="Helvetica"/>
              </a:rPr>
              <a:t>Innateness score helps understand memory T cell states</a:t>
            </a:r>
          </a:p>
          <a:p>
            <a:pPr algn="ctr"/>
            <a:r>
              <a:rPr lang="en-US" sz="2800" dirty="0">
                <a:solidFill>
                  <a:srgbClr val="000000"/>
                </a:solidFill>
                <a:latin typeface="Helvetica"/>
                <a:cs typeface="Helvetica"/>
              </a:rPr>
              <a:t>and cell state-dependent genetic regulatory effects</a:t>
            </a:r>
          </a:p>
          <a:p>
            <a:pPr algn="ctr"/>
            <a:endParaRPr lang="en-US" sz="2800" dirty="0">
              <a:solidFill>
                <a:srgbClr val="000000"/>
              </a:solidFill>
              <a:latin typeface="Helvetica"/>
              <a:cs typeface="Helvetica"/>
            </a:endParaRPr>
          </a:p>
        </p:txBody>
      </p:sp>
      <p:pic>
        <p:nvPicPr>
          <p:cNvPr id="6" name="Picture 5" descr="image (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4202" y="2542075"/>
            <a:ext cx="4609965" cy="3691682"/>
          </a:xfrm>
          <a:prstGeom prst="rect">
            <a:avLst/>
          </a:prstGeom>
        </p:spPr>
      </p:pic>
      <p:sp>
        <p:nvSpPr>
          <p:cNvPr id="7" name="TextBox 6"/>
          <p:cNvSpPr txBox="1"/>
          <p:nvPr/>
        </p:nvSpPr>
        <p:spPr>
          <a:xfrm>
            <a:off x="1750876" y="1617009"/>
            <a:ext cx="5775940" cy="769441"/>
          </a:xfrm>
          <a:prstGeom prst="rect">
            <a:avLst/>
          </a:prstGeom>
          <a:noFill/>
        </p:spPr>
        <p:txBody>
          <a:bodyPr wrap="none" rtlCol="0">
            <a:spAutoFit/>
          </a:bodyPr>
          <a:lstStyle/>
          <a:p>
            <a:pPr algn="ctr"/>
            <a:r>
              <a:rPr lang="cs-CZ" sz="2200" dirty="0">
                <a:latin typeface="Helvetica"/>
                <a:cs typeface="Helvetica"/>
              </a:rPr>
              <a:t>496,523 </a:t>
            </a:r>
            <a:r>
              <a:rPr lang="en-US" sz="2200" dirty="0">
                <a:latin typeface="Helvetica"/>
                <a:cs typeface="Helvetica"/>
              </a:rPr>
              <a:t>memory T cells from 257 individuals</a:t>
            </a:r>
          </a:p>
          <a:p>
            <a:pPr algn="ctr"/>
            <a:r>
              <a:rPr lang="en-US" sz="2200" dirty="0">
                <a:latin typeface="Helvetica"/>
                <a:cs typeface="Helvetica"/>
              </a:rPr>
              <a:t>exposed to M. tuberculosis</a:t>
            </a:r>
          </a:p>
        </p:txBody>
      </p:sp>
      <p:sp>
        <p:nvSpPr>
          <p:cNvPr id="9" name="TextBox 8"/>
          <p:cNvSpPr txBox="1"/>
          <p:nvPr/>
        </p:nvSpPr>
        <p:spPr>
          <a:xfrm>
            <a:off x="6209615" y="6389382"/>
            <a:ext cx="7026842" cy="369332"/>
          </a:xfrm>
          <a:prstGeom prst="rect">
            <a:avLst/>
          </a:prstGeom>
          <a:noFill/>
        </p:spPr>
        <p:txBody>
          <a:bodyPr wrap="square" rtlCol="0">
            <a:spAutoFit/>
          </a:bodyPr>
          <a:lstStyle/>
          <a:p>
            <a:r>
              <a:rPr lang="en-US" dirty="0"/>
              <a:t>Nathan </a:t>
            </a:r>
            <a:r>
              <a:rPr lang="en-US" i="1" dirty="0"/>
              <a:t>et al.</a:t>
            </a:r>
            <a:r>
              <a:rPr lang="en-US" dirty="0"/>
              <a:t> Nature 2022</a:t>
            </a:r>
          </a:p>
        </p:txBody>
      </p:sp>
      <p:pic>
        <p:nvPicPr>
          <p:cNvPr id="2" name="Picture 1" descr="image (2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8517" y="3162300"/>
            <a:ext cx="1954650" cy="1954650"/>
          </a:xfrm>
          <a:prstGeom prst="rect">
            <a:avLst/>
          </a:prstGeom>
        </p:spPr>
      </p:pic>
      <p:pic>
        <p:nvPicPr>
          <p:cNvPr id="3" name="Picture 2" descr="image (2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00400"/>
            <a:ext cx="1814950" cy="1814950"/>
          </a:xfrm>
          <a:prstGeom prst="rect">
            <a:avLst/>
          </a:prstGeom>
        </p:spPr>
      </p:pic>
      <p:sp>
        <p:nvSpPr>
          <p:cNvPr id="5" name="TextBox 4">
            <a:extLst>
              <a:ext uri="{FF2B5EF4-FFF2-40B4-BE49-F238E27FC236}">
                <a16:creationId xmlns:a16="http://schemas.microsoft.com/office/drawing/2014/main" id="{F7CD9486-5E20-4DFC-0F91-DE283EB6B969}"/>
              </a:ext>
            </a:extLst>
          </p:cNvPr>
          <p:cNvSpPr txBox="1"/>
          <p:nvPr/>
        </p:nvSpPr>
        <p:spPr>
          <a:xfrm>
            <a:off x="232645" y="6323720"/>
            <a:ext cx="7026842" cy="369332"/>
          </a:xfrm>
          <a:prstGeom prst="rect">
            <a:avLst/>
          </a:prstGeom>
          <a:noFill/>
        </p:spPr>
        <p:txBody>
          <a:bodyPr wrap="square" rtlCol="0">
            <a:spAutoFit/>
          </a:bodyPr>
          <a:lstStyle/>
          <a:p>
            <a:r>
              <a:rPr lang="en-US" dirty="0"/>
              <a:t>Plots by Aparna Nathan</a:t>
            </a:r>
          </a:p>
        </p:txBody>
      </p:sp>
    </p:spTree>
    <p:extLst>
      <p:ext uri="{BB962C8B-B14F-4D97-AF65-F5344CB8AC3E}">
        <p14:creationId xmlns:p14="http://schemas.microsoft.com/office/powerpoint/2010/main" val="116794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14775" y="2419509"/>
            <a:ext cx="4487719" cy="3590177"/>
          </a:xfrm>
          <a:prstGeom prst="rect">
            <a:avLst/>
          </a:prstGeom>
        </p:spPr>
      </p:pic>
      <p:sp>
        <p:nvSpPr>
          <p:cNvPr id="6" name="TextBox 5">
            <a:extLst>
              <a:ext uri="{FF2B5EF4-FFF2-40B4-BE49-F238E27FC236}">
                <a16:creationId xmlns:a16="http://schemas.microsoft.com/office/drawing/2014/main" id="{7C5F6273-1064-46D5-88B9-54275BF55A6E}"/>
              </a:ext>
            </a:extLst>
          </p:cNvPr>
          <p:cNvSpPr txBox="1"/>
          <p:nvPr/>
        </p:nvSpPr>
        <p:spPr>
          <a:xfrm>
            <a:off x="213524" y="856456"/>
            <a:ext cx="3307840" cy="3139321"/>
          </a:xfrm>
          <a:prstGeom prst="rect">
            <a:avLst/>
          </a:prstGeom>
          <a:noFill/>
        </p:spPr>
        <p:txBody>
          <a:bodyPr wrap="square" rtlCol="0">
            <a:spAutoFit/>
          </a:bodyPr>
          <a:lstStyle/>
          <a:p>
            <a:r>
              <a:rPr lang="en-US" b="1" dirty="0"/>
              <a:t>Soumya Raychaudhuri</a:t>
            </a:r>
          </a:p>
          <a:p>
            <a:r>
              <a:rPr lang="en-US" b="1" dirty="0" err="1"/>
              <a:t>Yuriy</a:t>
            </a:r>
            <a:r>
              <a:rPr lang="en-US" b="1" dirty="0"/>
              <a:t> </a:t>
            </a:r>
            <a:r>
              <a:rPr lang="en-US" b="1" dirty="0" err="1"/>
              <a:t>Baglaenko</a:t>
            </a:r>
            <a:endParaRPr lang="en-US" b="1" dirty="0"/>
          </a:p>
          <a:p>
            <a:r>
              <a:rPr lang="en-US" dirty="0" err="1"/>
              <a:t>Jatin</a:t>
            </a:r>
            <a:r>
              <a:rPr lang="en-US" dirty="0"/>
              <a:t> </a:t>
            </a:r>
            <a:r>
              <a:rPr lang="en-US" dirty="0" err="1"/>
              <a:t>Arora</a:t>
            </a:r>
            <a:endParaRPr lang="en-US" dirty="0"/>
          </a:p>
          <a:p>
            <a:r>
              <a:rPr lang="en-US" dirty="0"/>
              <a:t>Susan </a:t>
            </a:r>
            <a:r>
              <a:rPr lang="en-US" dirty="0" err="1"/>
              <a:t>Hannes</a:t>
            </a:r>
            <a:endParaRPr lang="en-US" dirty="0"/>
          </a:p>
          <a:p>
            <a:r>
              <a:rPr lang="en-US" dirty="0"/>
              <a:t>Yang </a:t>
            </a:r>
            <a:r>
              <a:rPr lang="en-US" dirty="0" err="1"/>
              <a:t>Luo</a:t>
            </a:r>
            <a:endParaRPr lang="en-US" dirty="0"/>
          </a:p>
          <a:p>
            <a:r>
              <a:rPr lang="en-US" dirty="0"/>
              <a:t>Tiffany </a:t>
            </a:r>
            <a:r>
              <a:rPr lang="en-US" dirty="0" err="1"/>
              <a:t>Amariuta</a:t>
            </a:r>
            <a:endParaRPr lang="en-US" dirty="0"/>
          </a:p>
          <a:p>
            <a:r>
              <a:rPr lang="en-US" dirty="0"/>
              <a:t>Nikola </a:t>
            </a:r>
            <a:r>
              <a:rPr lang="en-US" dirty="0" err="1"/>
              <a:t>Teslovich</a:t>
            </a:r>
            <a:endParaRPr lang="en-US" dirty="0"/>
          </a:p>
          <a:p>
            <a:r>
              <a:rPr lang="en-US" dirty="0"/>
              <a:t>Aparna Nathan</a:t>
            </a:r>
          </a:p>
          <a:p>
            <a:r>
              <a:rPr lang="en-US" dirty="0"/>
              <a:t>Kamil </a:t>
            </a:r>
            <a:r>
              <a:rPr lang="en-US" dirty="0" err="1"/>
              <a:t>Slowikowski</a:t>
            </a:r>
            <a:endParaRPr lang="en-US" dirty="0"/>
          </a:p>
          <a:p>
            <a:r>
              <a:rPr lang="en-US" dirty="0"/>
              <a:t>Ilya </a:t>
            </a:r>
            <a:r>
              <a:rPr lang="en-US" dirty="0" err="1"/>
              <a:t>Korsunsky</a:t>
            </a:r>
            <a:endParaRPr lang="en-US" dirty="0"/>
          </a:p>
          <a:p>
            <a:r>
              <a:rPr lang="en-US" dirty="0"/>
              <a:t>Hyun Kim</a:t>
            </a:r>
          </a:p>
        </p:txBody>
      </p:sp>
      <p:sp>
        <p:nvSpPr>
          <p:cNvPr id="7" name="TextBox 6">
            <a:extLst>
              <a:ext uri="{FF2B5EF4-FFF2-40B4-BE49-F238E27FC236}">
                <a16:creationId xmlns:a16="http://schemas.microsoft.com/office/drawing/2014/main" id="{8A2F94D8-E7D4-494B-8B6A-8975A83E3B79}"/>
              </a:ext>
            </a:extLst>
          </p:cNvPr>
          <p:cNvSpPr txBox="1"/>
          <p:nvPr/>
        </p:nvSpPr>
        <p:spPr>
          <a:xfrm>
            <a:off x="226367" y="4247333"/>
            <a:ext cx="1890121" cy="2308324"/>
          </a:xfrm>
          <a:prstGeom prst="rect">
            <a:avLst/>
          </a:prstGeom>
          <a:noFill/>
        </p:spPr>
        <p:txBody>
          <a:bodyPr wrap="square" rtlCol="0">
            <a:spAutoFit/>
          </a:bodyPr>
          <a:lstStyle/>
          <a:p>
            <a:r>
              <a:rPr lang="en-US" dirty="0"/>
              <a:t>Peter </a:t>
            </a:r>
            <a:r>
              <a:rPr lang="en-US" dirty="0" err="1"/>
              <a:t>Gregersen</a:t>
            </a:r>
            <a:endParaRPr lang="en-US" dirty="0"/>
          </a:p>
          <a:p>
            <a:r>
              <a:rPr lang="en-US" dirty="0"/>
              <a:t>Cristina </a:t>
            </a:r>
            <a:r>
              <a:rPr lang="en-US" dirty="0" err="1"/>
              <a:t>Navarrete</a:t>
            </a:r>
            <a:endParaRPr lang="en-US" dirty="0"/>
          </a:p>
          <a:p>
            <a:r>
              <a:rPr lang="en-US" dirty="0" err="1"/>
              <a:t>Tonu</a:t>
            </a:r>
            <a:r>
              <a:rPr lang="en-US" dirty="0"/>
              <a:t> </a:t>
            </a:r>
            <a:r>
              <a:rPr lang="en-US" dirty="0" err="1"/>
              <a:t>Esko</a:t>
            </a:r>
            <a:endParaRPr lang="en-US" dirty="0"/>
          </a:p>
          <a:p>
            <a:r>
              <a:rPr lang="en-US" dirty="0"/>
              <a:t>Jerome Rotter</a:t>
            </a:r>
          </a:p>
          <a:p>
            <a:r>
              <a:rPr lang="en-US" dirty="0"/>
              <a:t>Stephen Rich</a:t>
            </a:r>
          </a:p>
          <a:p>
            <a:r>
              <a:rPr lang="en-US" dirty="0"/>
              <a:t>Kent Taylor</a:t>
            </a:r>
          </a:p>
          <a:p>
            <a:endParaRPr lang="en-US" dirty="0"/>
          </a:p>
          <a:p>
            <a:endParaRPr lang="en-US" dirty="0"/>
          </a:p>
        </p:txBody>
      </p:sp>
      <p:pic>
        <p:nvPicPr>
          <p:cNvPr id="13" name="Picture 12" descr="broadInstituteLogo.png">
            <a:extLst>
              <a:ext uri="{FF2B5EF4-FFF2-40B4-BE49-F238E27FC236}">
                <a16:creationId xmlns:a16="http://schemas.microsoft.com/office/drawing/2014/main" id="{4856BB26-17AC-46A1-8B97-FDBC17FCCB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103" y="6309293"/>
            <a:ext cx="2080055" cy="481565"/>
          </a:xfrm>
          <a:prstGeom prst="rect">
            <a:avLst/>
          </a:prstGeom>
        </p:spPr>
      </p:pic>
      <p:pic>
        <p:nvPicPr>
          <p:cNvPr id="14" name="Picture 13">
            <a:extLst>
              <a:ext uri="{FF2B5EF4-FFF2-40B4-BE49-F238E27FC236}">
                <a16:creationId xmlns:a16="http://schemas.microsoft.com/office/drawing/2014/main" id="{9D43B6D6-FB03-4E5D-A3A9-670BF5BE28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5448" y="6163508"/>
            <a:ext cx="2043896" cy="798397"/>
          </a:xfrm>
          <a:prstGeom prst="rect">
            <a:avLst/>
          </a:prstGeom>
        </p:spPr>
      </p:pic>
      <p:pic>
        <p:nvPicPr>
          <p:cNvPr id="15" name="Picture 14">
            <a:extLst>
              <a:ext uri="{FF2B5EF4-FFF2-40B4-BE49-F238E27FC236}">
                <a16:creationId xmlns:a16="http://schemas.microsoft.com/office/drawing/2014/main" id="{DF503EF0-8633-4C73-A66F-A48B37406F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0508"/>
          <a:stretch/>
        </p:blipFill>
        <p:spPr>
          <a:xfrm>
            <a:off x="335787" y="6296917"/>
            <a:ext cx="2735303" cy="544835"/>
          </a:xfrm>
          <a:prstGeom prst="rect">
            <a:avLst/>
          </a:prstGeom>
        </p:spPr>
      </p:pic>
      <p:sp>
        <p:nvSpPr>
          <p:cNvPr id="2" name="TextBox 1"/>
          <p:cNvSpPr txBox="1"/>
          <p:nvPr/>
        </p:nvSpPr>
        <p:spPr>
          <a:xfrm>
            <a:off x="2476617" y="60158"/>
            <a:ext cx="4187940" cy="646331"/>
          </a:xfrm>
          <a:prstGeom prst="rect">
            <a:avLst/>
          </a:prstGeom>
          <a:noFill/>
        </p:spPr>
        <p:txBody>
          <a:bodyPr wrap="none" rtlCol="0">
            <a:spAutoFit/>
          </a:bodyPr>
          <a:lstStyle/>
          <a:p>
            <a:r>
              <a:rPr lang="en-US" sz="3600" dirty="0">
                <a:latin typeface="Helvetica"/>
                <a:cs typeface="Helvetica"/>
              </a:rPr>
              <a:t>Acknowledgements</a:t>
            </a:r>
          </a:p>
        </p:txBody>
      </p:sp>
      <p:sp>
        <p:nvSpPr>
          <p:cNvPr id="16" name="TextBox 15">
            <a:extLst>
              <a:ext uri="{FF2B5EF4-FFF2-40B4-BE49-F238E27FC236}">
                <a16:creationId xmlns:a16="http://schemas.microsoft.com/office/drawing/2014/main" id="{9712DF05-2256-29B5-6424-9206E1396051}"/>
              </a:ext>
            </a:extLst>
          </p:cNvPr>
          <p:cNvSpPr txBox="1"/>
          <p:nvPr/>
        </p:nvSpPr>
        <p:spPr>
          <a:xfrm>
            <a:off x="3765448" y="856456"/>
            <a:ext cx="3307840" cy="1200329"/>
          </a:xfrm>
          <a:prstGeom prst="rect">
            <a:avLst/>
          </a:prstGeom>
          <a:noFill/>
        </p:spPr>
        <p:txBody>
          <a:bodyPr wrap="square" rtlCol="0">
            <a:spAutoFit/>
          </a:bodyPr>
          <a:lstStyle/>
          <a:p>
            <a:r>
              <a:rPr lang="en-US" b="1" dirty="0"/>
              <a:t>Patrick Brennan</a:t>
            </a:r>
          </a:p>
          <a:p>
            <a:r>
              <a:rPr lang="en-US" dirty="0"/>
              <a:t>Alex Mola</a:t>
            </a:r>
          </a:p>
          <a:p>
            <a:r>
              <a:rPr lang="en-US" dirty="0"/>
              <a:t>Rafael </a:t>
            </a:r>
            <a:r>
              <a:rPr lang="en-US" dirty="0" err="1"/>
              <a:t>Polidoro</a:t>
            </a:r>
            <a:endParaRPr lang="en-US" dirty="0"/>
          </a:p>
          <a:p>
            <a:r>
              <a:rPr lang="en-US" dirty="0"/>
              <a:t>Gerald Watts</a:t>
            </a:r>
          </a:p>
        </p:txBody>
      </p:sp>
      <p:sp>
        <p:nvSpPr>
          <p:cNvPr id="3" name="TextBox 2">
            <a:extLst>
              <a:ext uri="{FF2B5EF4-FFF2-40B4-BE49-F238E27FC236}">
                <a16:creationId xmlns:a16="http://schemas.microsoft.com/office/drawing/2014/main" id="{0FF687DE-C46C-EF69-5A5A-F37B462C191D}"/>
              </a:ext>
            </a:extLst>
          </p:cNvPr>
          <p:cNvSpPr txBox="1"/>
          <p:nvPr/>
        </p:nvSpPr>
        <p:spPr>
          <a:xfrm>
            <a:off x="5986463" y="856456"/>
            <a:ext cx="1785937" cy="1477328"/>
          </a:xfrm>
          <a:prstGeom prst="rect">
            <a:avLst/>
          </a:prstGeom>
          <a:noFill/>
        </p:spPr>
        <p:txBody>
          <a:bodyPr wrap="square" rtlCol="0">
            <a:spAutoFit/>
          </a:bodyPr>
          <a:lstStyle/>
          <a:p>
            <a:r>
              <a:rPr lang="en-US" dirty="0"/>
              <a:t>Michael Brenner</a:t>
            </a:r>
          </a:p>
          <a:p>
            <a:r>
              <a:rPr lang="en-US" dirty="0"/>
              <a:t>Deepak Rao</a:t>
            </a:r>
          </a:p>
          <a:p>
            <a:r>
              <a:rPr lang="en-US" dirty="0"/>
              <a:t>Joerg </a:t>
            </a:r>
            <a:r>
              <a:rPr lang="en-US" dirty="0" err="1"/>
              <a:t>Ermann</a:t>
            </a:r>
            <a:endParaRPr lang="en-US" dirty="0"/>
          </a:p>
          <a:p>
            <a:r>
              <a:rPr lang="en-US" dirty="0"/>
              <a:t>Helena Jonsson</a:t>
            </a:r>
          </a:p>
          <a:p>
            <a:endParaRPr lang="en-US" dirty="0"/>
          </a:p>
        </p:txBody>
      </p:sp>
    </p:spTree>
    <p:extLst>
      <p:ext uri="{BB962C8B-B14F-4D97-AF65-F5344CB8AC3E}">
        <p14:creationId xmlns:p14="http://schemas.microsoft.com/office/powerpoint/2010/main" val="883420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B4494-54AE-B431-268D-AC9F1B275A2E}"/>
              </a:ext>
            </a:extLst>
          </p:cNvPr>
          <p:cNvSpPr>
            <a:spLocks noGrp="1"/>
          </p:cNvSpPr>
          <p:nvPr>
            <p:ph type="title"/>
          </p:nvPr>
        </p:nvSpPr>
        <p:spPr>
          <a:xfrm>
            <a:off x="628650" y="-317500"/>
            <a:ext cx="8229600" cy="1143000"/>
          </a:xfrm>
        </p:spPr>
        <p:txBody>
          <a:bodyPr>
            <a:normAutofit/>
          </a:bodyPr>
          <a:lstStyle/>
          <a:p>
            <a:r>
              <a:rPr lang="en-US" sz="3600" dirty="0"/>
              <a:t>Objectives of Gutierrez-Arcelus Lab</a:t>
            </a:r>
          </a:p>
        </p:txBody>
      </p:sp>
      <p:pic>
        <p:nvPicPr>
          <p:cNvPr id="5" name="Picture 4" descr="Diagram&#10;&#10;Description automatically generated">
            <a:extLst>
              <a:ext uri="{FF2B5EF4-FFF2-40B4-BE49-F238E27FC236}">
                <a16:creationId xmlns:a16="http://schemas.microsoft.com/office/drawing/2014/main" id="{176A7802-6C6A-57B6-7219-99D4A1A67F42}"/>
              </a:ext>
            </a:extLst>
          </p:cNvPr>
          <p:cNvPicPr>
            <a:picLocks noChangeAspect="1"/>
          </p:cNvPicPr>
          <p:nvPr/>
        </p:nvPicPr>
        <p:blipFill>
          <a:blip r:embed="rId3"/>
          <a:stretch>
            <a:fillRect/>
          </a:stretch>
        </p:blipFill>
        <p:spPr>
          <a:xfrm>
            <a:off x="863046" y="723899"/>
            <a:ext cx="7652304" cy="5240521"/>
          </a:xfrm>
          <a:prstGeom prst="rect">
            <a:avLst/>
          </a:prstGeom>
        </p:spPr>
      </p:pic>
      <p:grpSp>
        <p:nvGrpSpPr>
          <p:cNvPr id="10" name="Group 9">
            <a:extLst>
              <a:ext uri="{FF2B5EF4-FFF2-40B4-BE49-F238E27FC236}">
                <a16:creationId xmlns:a16="http://schemas.microsoft.com/office/drawing/2014/main" id="{8C1B4A31-3076-20E6-DABA-0C67526A455C}"/>
              </a:ext>
            </a:extLst>
          </p:cNvPr>
          <p:cNvGrpSpPr/>
          <p:nvPr/>
        </p:nvGrpSpPr>
        <p:grpSpPr>
          <a:xfrm>
            <a:off x="285750" y="6087070"/>
            <a:ext cx="7559163" cy="744386"/>
            <a:chOff x="628650" y="6102866"/>
            <a:chExt cx="7559163" cy="744386"/>
          </a:xfrm>
        </p:grpSpPr>
        <p:sp>
          <p:nvSpPr>
            <p:cNvPr id="6" name="TextBox 5">
              <a:extLst>
                <a:ext uri="{FF2B5EF4-FFF2-40B4-BE49-F238E27FC236}">
                  <a16:creationId xmlns:a16="http://schemas.microsoft.com/office/drawing/2014/main" id="{000EFFE3-FBF4-05B7-8866-6BE09D4017BE}"/>
                </a:ext>
              </a:extLst>
            </p:cNvPr>
            <p:cNvSpPr txBox="1"/>
            <p:nvPr/>
          </p:nvSpPr>
          <p:spPr>
            <a:xfrm>
              <a:off x="628650" y="6102866"/>
              <a:ext cx="737702" cy="369332"/>
            </a:xfrm>
            <a:prstGeom prst="rect">
              <a:avLst/>
            </a:prstGeom>
            <a:noFill/>
          </p:spPr>
          <p:txBody>
            <a:bodyPr wrap="none" rtlCol="0">
              <a:spAutoFit/>
            </a:bodyPr>
            <a:lstStyle/>
            <a:p>
              <a:r>
                <a:rPr lang="en-US" dirty="0"/>
                <a:t>Lupus</a:t>
              </a:r>
            </a:p>
          </p:txBody>
        </p:sp>
        <p:sp>
          <p:nvSpPr>
            <p:cNvPr id="7" name="TextBox 6">
              <a:extLst>
                <a:ext uri="{FF2B5EF4-FFF2-40B4-BE49-F238E27FC236}">
                  <a16:creationId xmlns:a16="http://schemas.microsoft.com/office/drawing/2014/main" id="{88DD7AB9-FB86-5CBF-B449-A97E2BCF7B7B}"/>
                </a:ext>
              </a:extLst>
            </p:cNvPr>
            <p:cNvSpPr txBox="1"/>
            <p:nvPr/>
          </p:nvSpPr>
          <p:spPr>
            <a:xfrm>
              <a:off x="1641987" y="6449894"/>
              <a:ext cx="2300630" cy="369332"/>
            </a:xfrm>
            <a:prstGeom prst="rect">
              <a:avLst/>
            </a:prstGeom>
            <a:noFill/>
          </p:spPr>
          <p:txBody>
            <a:bodyPr wrap="none" rtlCol="0">
              <a:spAutoFit/>
            </a:bodyPr>
            <a:lstStyle/>
            <a:p>
              <a:r>
                <a:rPr lang="en-US" dirty="0"/>
                <a:t>Axial </a:t>
              </a:r>
              <a:r>
                <a:rPr lang="en-US" dirty="0" err="1"/>
                <a:t>Spondyloarthritis</a:t>
              </a:r>
              <a:endParaRPr lang="en-US" dirty="0"/>
            </a:p>
          </p:txBody>
        </p:sp>
        <p:sp>
          <p:nvSpPr>
            <p:cNvPr id="8" name="TextBox 7">
              <a:extLst>
                <a:ext uri="{FF2B5EF4-FFF2-40B4-BE49-F238E27FC236}">
                  <a16:creationId xmlns:a16="http://schemas.microsoft.com/office/drawing/2014/main" id="{4DFFD8FC-C508-EB74-B27C-70E31BB2F4B0}"/>
                </a:ext>
              </a:extLst>
            </p:cNvPr>
            <p:cNvSpPr txBox="1"/>
            <p:nvPr/>
          </p:nvSpPr>
          <p:spPr>
            <a:xfrm>
              <a:off x="4408748" y="6172895"/>
              <a:ext cx="1691553" cy="646331"/>
            </a:xfrm>
            <a:prstGeom prst="rect">
              <a:avLst/>
            </a:prstGeom>
            <a:noFill/>
          </p:spPr>
          <p:txBody>
            <a:bodyPr wrap="none" rtlCol="0">
              <a:spAutoFit/>
            </a:bodyPr>
            <a:lstStyle/>
            <a:p>
              <a:pPr algn="ctr"/>
              <a:r>
                <a:rPr lang="en-US" dirty="0"/>
                <a:t>Asthma and </a:t>
              </a:r>
            </a:p>
            <a:p>
              <a:pPr algn="ctr"/>
              <a:r>
                <a:rPr lang="en-US" dirty="0"/>
                <a:t>allergic diseases</a:t>
              </a:r>
            </a:p>
          </p:txBody>
        </p:sp>
        <p:sp>
          <p:nvSpPr>
            <p:cNvPr id="9" name="TextBox 8">
              <a:extLst>
                <a:ext uri="{FF2B5EF4-FFF2-40B4-BE49-F238E27FC236}">
                  <a16:creationId xmlns:a16="http://schemas.microsoft.com/office/drawing/2014/main" id="{9F6CDED9-AB0C-42FE-ED12-60D16E0DEFE5}"/>
                </a:ext>
              </a:extLst>
            </p:cNvPr>
            <p:cNvSpPr txBox="1"/>
            <p:nvPr/>
          </p:nvSpPr>
          <p:spPr>
            <a:xfrm>
              <a:off x="6842637" y="6477920"/>
              <a:ext cx="1345176" cy="369332"/>
            </a:xfrm>
            <a:prstGeom prst="rect">
              <a:avLst/>
            </a:prstGeom>
            <a:noFill/>
          </p:spPr>
          <p:txBody>
            <a:bodyPr wrap="none" rtlCol="0">
              <a:spAutoFit/>
            </a:bodyPr>
            <a:lstStyle/>
            <a:p>
              <a:r>
                <a:rPr lang="en-US" dirty="0"/>
                <a:t>Tuberculosis</a:t>
              </a:r>
            </a:p>
          </p:txBody>
        </p:sp>
      </p:grpSp>
      <p:sp>
        <p:nvSpPr>
          <p:cNvPr id="12" name="TextBox 11">
            <a:extLst>
              <a:ext uri="{FF2B5EF4-FFF2-40B4-BE49-F238E27FC236}">
                <a16:creationId xmlns:a16="http://schemas.microsoft.com/office/drawing/2014/main" id="{2CD2C3E2-7DEB-B48D-0EF7-C7A30DE26880}"/>
              </a:ext>
            </a:extLst>
          </p:cNvPr>
          <p:cNvSpPr txBox="1"/>
          <p:nvPr/>
        </p:nvSpPr>
        <p:spPr>
          <a:xfrm>
            <a:off x="7965068" y="6028606"/>
            <a:ext cx="738279" cy="369332"/>
          </a:xfrm>
          <a:prstGeom prst="rect">
            <a:avLst/>
          </a:prstGeom>
          <a:noFill/>
        </p:spPr>
        <p:txBody>
          <a:bodyPr wrap="none" rtlCol="0">
            <a:spAutoFit/>
          </a:bodyPr>
          <a:lstStyle/>
          <a:p>
            <a:r>
              <a:rPr lang="en-US" dirty="0"/>
              <a:t>MIS-C</a:t>
            </a:r>
          </a:p>
        </p:txBody>
      </p:sp>
    </p:spTree>
    <p:extLst>
      <p:ext uri="{BB962C8B-B14F-4D97-AF65-F5344CB8AC3E}">
        <p14:creationId xmlns:p14="http://schemas.microsoft.com/office/powerpoint/2010/main" val="2503341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64AC23-4636-8F8E-D39C-2DB4296B3F32}"/>
              </a:ext>
            </a:extLst>
          </p:cNvPr>
          <p:cNvPicPr>
            <a:picLocks noChangeAspect="1"/>
          </p:cNvPicPr>
          <p:nvPr/>
        </p:nvPicPr>
        <p:blipFill rotWithShape="1">
          <a:blip r:embed="rId2"/>
          <a:srcRect t="19583"/>
          <a:stretch/>
        </p:blipFill>
        <p:spPr>
          <a:xfrm>
            <a:off x="1472362" y="1370717"/>
            <a:ext cx="6199276" cy="3738939"/>
          </a:xfrm>
          <a:prstGeom prst="rect">
            <a:avLst/>
          </a:prstGeom>
        </p:spPr>
      </p:pic>
      <p:pic>
        <p:nvPicPr>
          <p:cNvPr id="5" name="Picture 4" descr="twitterLogo.png">
            <a:extLst>
              <a:ext uri="{FF2B5EF4-FFF2-40B4-BE49-F238E27FC236}">
                <a16:creationId xmlns:a16="http://schemas.microsoft.com/office/drawing/2014/main" id="{A8351D66-42F4-449A-259E-988010011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151" y="6093924"/>
            <a:ext cx="489438" cy="489438"/>
          </a:xfrm>
          <a:prstGeom prst="rect">
            <a:avLst/>
          </a:prstGeom>
        </p:spPr>
      </p:pic>
      <p:sp>
        <p:nvSpPr>
          <p:cNvPr id="6" name="TextBox 5">
            <a:extLst>
              <a:ext uri="{FF2B5EF4-FFF2-40B4-BE49-F238E27FC236}">
                <a16:creationId xmlns:a16="http://schemas.microsoft.com/office/drawing/2014/main" id="{1DD38E6E-83F1-A4D1-F0A5-EE176B31BCB7}"/>
              </a:ext>
            </a:extLst>
          </p:cNvPr>
          <p:cNvSpPr txBox="1"/>
          <p:nvPr/>
        </p:nvSpPr>
        <p:spPr>
          <a:xfrm>
            <a:off x="6864532" y="6093924"/>
            <a:ext cx="1584789" cy="400110"/>
          </a:xfrm>
          <a:prstGeom prst="rect">
            <a:avLst/>
          </a:prstGeom>
          <a:noFill/>
        </p:spPr>
        <p:txBody>
          <a:bodyPr wrap="none" rtlCol="0">
            <a:spAutoFit/>
          </a:bodyPr>
          <a:lstStyle/>
          <a:p>
            <a:r>
              <a:rPr lang="en-US" sz="2000" dirty="0"/>
              <a:t>@</a:t>
            </a:r>
            <a:r>
              <a:rPr lang="en-US" sz="2000" dirty="0" err="1"/>
              <a:t>mariaGTAC</a:t>
            </a:r>
            <a:endParaRPr lang="en-US" sz="2000" dirty="0"/>
          </a:p>
        </p:txBody>
      </p:sp>
      <p:sp>
        <p:nvSpPr>
          <p:cNvPr id="7" name="TextBox 6">
            <a:extLst>
              <a:ext uri="{FF2B5EF4-FFF2-40B4-BE49-F238E27FC236}">
                <a16:creationId xmlns:a16="http://schemas.microsoft.com/office/drawing/2014/main" id="{289F8C27-54B5-C2EF-289C-79D92A04BE7C}"/>
              </a:ext>
            </a:extLst>
          </p:cNvPr>
          <p:cNvSpPr txBox="1"/>
          <p:nvPr/>
        </p:nvSpPr>
        <p:spPr>
          <a:xfrm>
            <a:off x="5191695" y="5447902"/>
            <a:ext cx="3217099" cy="707886"/>
          </a:xfrm>
          <a:prstGeom prst="rect">
            <a:avLst/>
          </a:prstGeom>
          <a:noFill/>
        </p:spPr>
        <p:txBody>
          <a:bodyPr wrap="none" rtlCol="0">
            <a:spAutoFit/>
          </a:bodyPr>
          <a:lstStyle/>
          <a:p>
            <a:pPr algn="r"/>
            <a:r>
              <a:rPr lang="en-US" sz="2000" dirty="0" err="1"/>
              <a:t>mgutierr@broadinstitute.org</a:t>
            </a:r>
            <a:endParaRPr lang="en-US" sz="2000" dirty="0"/>
          </a:p>
          <a:p>
            <a:pPr algn="r"/>
            <a:r>
              <a:rPr lang="en-US" sz="2000" dirty="0" err="1"/>
              <a:t>gutierrezarceluslab.com</a:t>
            </a:r>
            <a:endParaRPr lang="en-US" sz="2000" dirty="0"/>
          </a:p>
        </p:txBody>
      </p:sp>
    </p:spTree>
    <p:extLst>
      <p:ext uri="{BB962C8B-B14F-4D97-AF65-F5344CB8AC3E}">
        <p14:creationId xmlns:p14="http://schemas.microsoft.com/office/powerpoint/2010/main" val="1336704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9302" y="547804"/>
            <a:ext cx="7605098" cy="6278642"/>
          </a:xfrm>
          <a:prstGeom prst="rect">
            <a:avLst/>
          </a:prstGeom>
          <a:noFill/>
        </p:spPr>
        <p:txBody>
          <a:bodyPr wrap="square" rtlCol="0">
            <a:spAutoFit/>
          </a:bodyPr>
          <a:lstStyle/>
          <a:p>
            <a:endParaRPr lang="en-US" sz="2600" dirty="0">
              <a:latin typeface="Helvetica"/>
              <a:cs typeface="Helvetica"/>
            </a:endParaRPr>
          </a:p>
          <a:p>
            <a:r>
              <a:rPr lang="en-US" sz="3600" dirty="0">
                <a:latin typeface="Helvetica"/>
                <a:cs typeface="Helvetica"/>
              </a:rPr>
              <a:t>Objective: </a:t>
            </a:r>
          </a:p>
          <a:p>
            <a:endParaRPr lang="en-US" sz="1400" dirty="0">
              <a:latin typeface="Helvetica"/>
              <a:cs typeface="Helvetica"/>
            </a:endParaRPr>
          </a:p>
          <a:p>
            <a:r>
              <a:rPr lang="en-US" sz="3200" dirty="0">
                <a:latin typeface="Helvetica"/>
                <a:cs typeface="Helvetica"/>
              </a:rPr>
              <a:t>Characterize </a:t>
            </a:r>
            <a:r>
              <a:rPr lang="en-US" sz="3200" dirty="0" err="1">
                <a:latin typeface="Helvetica"/>
                <a:cs typeface="Helvetica"/>
              </a:rPr>
              <a:t>transcriptomically</a:t>
            </a:r>
            <a:r>
              <a:rPr lang="en-US" sz="3200" dirty="0">
                <a:latin typeface="Helvetica"/>
                <a:cs typeface="Helvetica"/>
              </a:rPr>
              <a:t> human innate T cells</a:t>
            </a:r>
          </a:p>
          <a:p>
            <a:endParaRPr lang="en-US" sz="3200" dirty="0">
              <a:latin typeface="Helvetica"/>
              <a:cs typeface="Helvetica"/>
            </a:endParaRPr>
          </a:p>
          <a:p>
            <a:endParaRPr lang="en-US" sz="3200" dirty="0">
              <a:latin typeface="Helvetica"/>
              <a:cs typeface="Helvetica"/>
            </a:endParaRPr>
          </a:p>
          <a:p>
            <a:r>
              <a:rPr lang="en-US" sz="3600" dirty="0">
                <a:latin typeface="Helvetica"/>
                <a:cs typeface="Helvetica"/>
              </a:rPr>
              <a:t>Hypothesis: </a:t>
            </a:r>
          </a:p>
          <a:p>
            <a:endParaRPr lang="en-US" sz="1400" dirty="0">
              <a:latin typeface="Helvetica"/>
              <a:cs typeface="Helvetica"/>
            </a:endParaRPr>
          </a:p>
          <a:p>
            <a:r>
              <a:rPr lang="en-US" sz="3200" dirty="0">
                <a:latin typeface="Helvetica"/>
                <a:cs typeface="Helvetica"/>
              </a:rPr>
              <a:t>Shared effector capabilities may be driven by common transcriptional programs </a:t>
            </a:r>
          </a:p>
          <a:p>
            <a:endParaRPr lang="en-US" sz="2600" dirty="0">
              <a:latin typeface="Helvetica"/>
              <a:cs typeface="Helvetica"/>
            </a:endParaRPr>
          </a:p>
          <a:p>
            <a:endParaRPr lang="en-US" sz="2600" dirty="0">
              <a:latin typeface="Helvetica"/>
              <a:cs typeface="Helvetica"/>
            </a:endParaRPr>
          </a:p>
        </p:txBody>
      </p:sp>
    </p:spTree>
    <p:extLst>
      <p:ext uri="{BB962C8B-B14F-4D97-AF65-F5344CB8AC3E}">
        <p14:creationId xmlns:p14="http://schemas.microsoft.com/office/powerpoint/2010/main" val="399111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141129"/>
            <a:ext cx="8913813" cy="1045224"/>
          </a:xfrm>
          <a:prstGeom prst="rect">
            <a:avLst/>
          </a:prstGeom>
          <a:solidFill>
            <a:schemeClr val="tx2">
              <a:lumMod val="75000"/>
            </a:schemeClr>
          </a:solidFill>
          <a:ln>
            <a:solidFill>
              <a:srgbClr val="5A1C10"/>
            </a:solidFill>
          </a:ln>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en-US" sz="3600" dirty="0">
                <a:solidFill>
                  <a:schemeClr val="bg1"/>
                </a:solidFill>
              </a:rPr>
              <a:t>	Innate T cells compose 1-25% of peripheral blood T cells</a:t>
            </a:r>
          </a:p>
        </p:txBody>
      </p:sp>
      <p:grpSp>
        <p:nvGrpSpPr>
          <p:cNvPr id="9" name="Group 8"/>
          <p:cNvGrpSpPr/>
          <p:nvPr/>
        </p:nvGrpSpPr>
        <p:grpSpPr>
          <a:xfrm>
            <a:off x="-242445" y="1438298"/>
            <a:ext cx="11905559" cy="5488918"/>
            <a:chOff x="0" y="1923188"/>
            <a:chExt cx="11905559" cy="5488918"/>
          </a:xfrm>
        </p:grpSpPr>
        <p:pic>
          <p:nvPicPr>
            <p:cNvPr id="5" name="Picture 4" descr="Figure1.pdf"/>
            <p:cNvPicPr>
              <a:picLocks noChangeAspect="1"/>
            </p:cNvPicPr>
            <p:nvPr/>
          </p:nvPicPr>
          <p:blipFill rotWithShape="1">
            <a:blip r:embed="rId3">
              <a:extLst>
                <a:ext uri="{28A0092B-C50C-407E-A947-70E740481C1C}">
                  <a14:useLocalDpi xmlns:a14="http://schemas.microsoft.com/office/drawing/2010/main" val="0"/>
                </a:ext>
              </a:extLst>
            </a:blip>
            <a:srcRect r="22288" b="72221"/>
            <a:stretch/>
          </p:blipFill>
          <p:spPr>
            <a:xfrm>
              <a:off x="92364" y="1923188"/>
              <a:ext cx="11813195" cy="5488918"/>
            </a:xfrm>
            <a:prstGeom prst="rect">
              <a:avLst/>
            </a:prstGeom>
          </p:spPr>
        </p:pic>
        <p:sp>
          <p:nvSpPr>
            <p:cNvPr id="6" name="Rectangle 5"/>
            <p:cNvSpPr/>
            <p:nvPr/>
          </p:nvSpPr>
          <p:spPr>
            <a:xfrm>
              <a:off x="0" y="2268092"/>
              <a:ext cx="1867379" cy="897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010669" y="2268092"/>
              <a:ext cx="4692173" cy="4813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8" name="TextBox 7"/>
          <p:cNvSpPr txBox="1"/>
          <p:nvPr/>
        </p:nvSpPr>
        <p:spPr>
          <a:xfrm>
            <a:off x="1096813" y="1776859"/>
            <a:ext cx="3117397" cy="769441"/>
          </a:xfrm>
          <a:prstGeom prst="rect">
            <a:avLst/>
          </a:prstGeom>
          <a:noFill/>
        </p:spPr>
        <p:txBody>
          <a:bodyPr wrap="none" rtlCol="0">
            <a:spAutoFit/>
          </a:bodyPr>
          <a:lstStyle/>
          <a:p>
            <a:pPr algn="ctr"/>
            <a:r>
              <a:rPr lang="en-US" sz="2200" dirty="0"/>
              <a:t>101 </a:t>
            </a:r>
            <a:r>
              <a:rPr lang="en-US" sz="2200" dirty="0" err="1"/>
              <a:t>immuno-phenotyped</a:t>
            </a:r>
            <a:r>
              <a:rPr lang="en-US" sz="2200" dirty="0"/>
              <a:t> </a:t>
            </a:r>
          </a:p>
          <a:p>
            <a:pPr algn="ctr"/>
            <a:r>
              <a:rPr lang="en-US" sz="2200" dirty="0"/>
              <a:t>healthy individuals</a:t>
            </a:r>
          </a:p>
        </p:txBody>
      </p:sp>
      <p:graphicFrame>
        <p:nvGraphicFramePr>
          <p:cNvPr id="11" name="Table 10"/>
          <p:cNvGraphicFramePr>
            <a:graphicFrameLocks noGrp="1"/>
          </p:cNvGraphicFramePr>
          <p:nvPr/>
        </p:nvGraphicFramePr>
        <p:xfrm>
          <a:off x="5587989" y="2755188"/>
          <a:ext cx="2205183" cy="1854200"/>
        </p:xfrm>
        <a:graphic>
          <a:graphicData uri="http://schemas.openxmlformats.org/drawingml/2006/table">
            <a:tbl>
              <a:tblPr firstRow="1" bandRow="1">
                <a:tableStyleId>{2D5ABB26-0587-4C30-8999-92F81FD0307C}</a:tableStyleId>
              </a:tblPr>
              <a:tblGrid>
                <a:gridCol w="1362365">
                  <a:extLst>
                    <a:ext uri="{9D8B030D-6E8A-4147-A177-3AD203B41FA5}">
                      <a16:colId xmlns:a16="http://schemas.microsoft.com/office/drawing/2014/main" val="20000"/>
                    </a:ext>
                  </a:extLst>
                </a:gridCol>
                <a:gridCol w="842818">
                  <a:extLst>
                    <a:ext uri="{9D8B030D-6E8A-4147-A177-3AD203B41FA5}">
                      <a16:colId xmlns:a16="http://schemas.microsoft.com/office/drawing/2014/main" val="20001"/>
                    </a:ext>
                  </a:extLst>
                </a:gridCol>
              </a:tblGrid>
              <a:tr h="370840">
                <a:tc>
                  <a:txBody>
                    <a:bodyPr/>
                    <a:lstStyle/>
                    <a:p>
                      <a:r>
                        <a:rPr lang="en-US" dirty="0"/>
                        <a:t>Combined</a:t>
                      </a:r>
                    </a:p>
                  </a:txBody>
                  <a:tcPr/>
                </a:tc>
                <a:tc>
                  <a:txBody>
                    <a:bodyPr/>
                    <a:lstStyle/>
                    <a:p>
                      <a:pPr algn="l"/>
                      <a:r>
                        <a:rPr lang="en-US" dirty="0"/>
                        <a:t>8.4%</a:t>
                      </a:r>
                    </a:p>
                  </a:txBody>
                  <a:tcPr/>
                </a:tc>
                <a:extLst>
                  <a:ext uri="{0D108BD9-81ED-4DB2-BD59-A6C34878D82A}">
                    <a16:rowId xmlns:a16="http://schemas.microsoft.com/office/drawing/2014/main" val="10000"/>
                  </a:ext>
                </a:extLst>
              </a:tr>
              <a:tr h="370840">
                <a:tc>
                  <a:txBody>
                    <a:bodyPr/>
                    <a:lstStyle/>
                    <a:p>
                      <a:r>
                        <a:rPr lang="en-US" dirty="0"/>
                        <a:t>MAIT</a:t>
                      </a:r>
                    </a:p>
                  </a:txBody>
                  <a:tcPr/>
                </a:tc>
                <a:tc>
                  <a:txBody>
                    <a:bodyPr/>
                    <a:lstStyle/>
                    <a:p>
                      <a:pPr algn="l"/>
                      <a:r>
                        <a:rPr lang="en-US" dirty="0"/>
                        <a:t>2.4%</a:t>
                      </a:r>
                    </a:p>
                  </a:txBody>
                  <a:tcPr/>
                </a:tc>
                <a:extLst>
                  <a:ext uri="{0D108BD9-81ED-4DB2-BD59-A6C34878D82A}">
                    <a16:rowId xmlns:a16="http://schemas.microsoft.com/office/drawing/2014/main" val="10001"/>
                  </a:ext>
                </a:extLst>
              </a:tr>
              <a:tr h="370840">
                <a:tc>
                  <a:txBody>
                    <a:bodyPr/>
                    <a:lstStyle/>
                    <a:p>
                      <a:r>
                        <a:rPr lang="en-US" dirty="0" err="1"/>
                        <a:t>iNKT</a:t>
                      </a:r>
                      <a:endParaRPr lang="en-US" dirty="0"/>
                    </a:p>
                  </a:txBody>
                  <a:tcPr/>
                </a:tc>
                <a:tc>
                  <a:txBody>
                    <a:bodyPr/>
                    <a:lstStyle/>
                    <a:p>
                      <a:pPr algn="l"/>
                      <a:r>
                        <a:rPr lang="en-US" dirty="0"/>
                        <a:t>0.09%</a:t>
                      </a:r>
                    </a:p>
                  </a:txBody>
                  <a:tcPr/>
                </a:tc>
                <a:extLst>
                  <a:ext uri="{0D108BD9-81ED-4DB2-BD59-A6C34878D82A}">
                    <a16:rowId xmlns:a16="http://schemas.microsoft.com/office/drawing/2014/main" val="10002"/>
                  </a:ext>
                </a:extLst>
              </a:tr>
              <a:tr h="370840">
                <a:tc>
                  <a:txBody>
                    <a:bodyPr/>
                    <a:lstStyle/>
                    <a:p>
                      <a:r>
                        <a:rPr lang="en-US" dirty="0"/>
                        <a:t>V</a:t>
                      </a:r>
                      <a:r>
                        <a:rPr lang="en-US" dirty="0">
                          <a:latin typeface="Symbol" charset="2"/>
                          <a:cs typeface="Symbol" charset="2"/>
                        </a:rPr>
                        <a:t>d</a:t>
                      </a:r>
                      <a:r>
                        <a:rPr lang="en-US" dirty="0"/>
                        <a:t>1</a:t>
                      </a:r>
                    </a:p>
                  </a:txBody>
                  <a:tcPr/>
                </a:tc>
                <a:tc>
                  <a:txBody>
                    <a:bodyPr/>
                    <a:lstStyle/>
                    <a:p>
                      <a:pPr algn="l"/>
                      <a:r>
                        <a:rPr lang="en-US" dirty="0"/>
                        <a:t>1.25%</a:t>
                      </a:r>
                    </a:p>
                  </a:txBody>
                  <a:tcPr/>
                </a:tc>
                <a:extLst>
                  <a:ext uri="{0D108BD9-81ED-4DB2-BD59-A6C34878D82A}">
                    <a16:rowId xmlns:a16="http://schemas.microsoft.com/office/drawing/2014/main" val="10003"/>
                  </a:ext>
                </a:extLst>
              </a:tr>
              <a:tr h="370840">
                <a:tc>
                  <a:txBody>
                    <a:bodyPr/>
                    <a:lstStyle/>
                    <a:p>
                      <a:r>
                        <a:rPr lang="en-US" dirty="0"/>
                        <a:t>V</a:t>
                      </a:r>
                      <a:r>
                        <a:rPr lang="en-US" dirty="0">
                          <a:latin typeface="Symbol" charset="2"/>
                          <a:cs typeface="Symbol" charset="2"/>
                        </a:rPr>
                        <a:t>d</a:t>
                      </a:r>
                      <a:r>
                        <a:rPr lang="en-US" dirty="0"/>
                        <a:t>2</a:t>
                      </a:r>
                    </a:p>
                  </a:txBody>
                  <a:tcPr/>
                </a:tc>
                <a:tc>
                  <a:txBody>
                    <a:bodyPr/>
                    <a:lstStyle/>
                    <a:p>
                      <a:pPr algn="l"/>
                      <a:r>
                        <a:rPr lang="en-US" dirty="0"/>
                        <a:t>4.7%</a:t>
                      </a:r>
                    </a:p>
                  </a:txBody>
                  <a:tcPr/>
                </a:tc>
                <a:extLst>
                  <a:ext uri="{0D108BD9-81ED-4DB2-BD59-A6C34878D82A}">
                    <a16:rowId xmlns:a16="http://schemas.microsoft.com/office/drawing/2014/main" val="10004"/>
                  </a:ext>
                </a:extLst>
              </a:tr>
            </a:tbl>
          </a:graphicData>
        </a:graphic>
      </p:graphicFrame>
      <p:sp>
        <p:nvSpPr>
          <p:cNvPr id="13" name="TextBox 12"/>
          <p:cNvSpPr txBox="1"/>
          <p:nvPr/>
        </p:nvSpPr>
        <p:spPr>
          <a:xfrm>
            <a:off x="6885760" y="2364222"/>
            <a:ext cx="728723" cy="369332"/>
          </a:xfrm>
          <a:prstGeom prst="rect">
            <a:avLst/>
          </a:prstGeom>
          <a:noFill/>
        </p:spPr>
        <p:txBody>
          <a:bodyPr wrap="none" rtlCol="0">
            <a:spAutoFit/>
          </a:bodyPr>
          <a:lstStyle/>
          <a:p>
            <a:r>
              <a:rPr lang="en-US" dirty="0"/>
              <a:t>Mean</a:t>
            </a:r>
          </a:p>
        </p:txBody>
      </p:sp>
    </p:spTree>
    <p:extLst>
      <p:ext uri="{BB962C8B-B14F-4D97-AF65-F5344CB8AC3E}">
        <p14:creationId xmlns:p14="http://schemas.microsoft.com/office/powerpoint/2010/main" val="180754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Figure1.pdf"/>
          <p:cNvPicPr>
            <a:picLocks noChangeAspect="1"/>
          </p:cNvPicPr>
          <p:nvPr/>
        </p:nvPicPr>
        <p:blipFill rotWithShape="1">
          <a:blip r:embed="rId3">
            <a:extLst>
              <a:ext uri="{28A0092B-C50C-407E-A947-70E740481C1C}">
                <a14:useLocalDpi xmlns:a14="http://schemas.microsoft.com/office/drawing/2010/main" val="0"/>
              </a:ext>
            </a:extLst>
          </a:blip>
          <a:srcRect l="35120" t="5843" r="21990" b="72390"/>
          <a:stretch/>
        </p:blipFill>
        <p:spPr>
          <a:xfrm>
            <a:off x="669636" y="1893455"/>
            <a:ext cx="8085762" cy="5334001"/>
          </a:xfrm>
          <a:prstGeom prst="rect">
            <a:avLst/>
          </a:prstGeom>
        </p:spPr>
      </p:pic>
      <p:sp>
        <p:nvSpPr>
          <p:cNvPr id="5" name="Title 1"/>
          <p:cNvSpPr txBox="1">
            <a:spLocks/>
          </p:cNvSpPr>
          <p:nvPr/>
        </p:nvSpPr>
        <p:spPr>
          <a:xfrm>
            <a:off x="0" y="141129"/>
            <a:ext cx="8913813" cy="1045224"/>
          </a:xfrm>
          <a:prstGeom prst="rect">
            <a:avLst/>
          </a:prstGeom>
          <a:solidFill>
            <a:schemeClr val="tx2">
              <a:lumMod val="75000"/>
            </a:schemeClr>
          </a:solidFill>
          <a:ln>
            <a:solidFill>
              <a:srgbClr val="5A1C10"/>
            </a:solidFill>
          </a:ln>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30000"/>
              </a:lnSpc>
            </a:pPr>
            <a:r>
              <a:rPr lang="en-US" sz="3600" dirty="0">
                <a:solidFill>
                  <a:schemeClr val="bg1"/>
                </a:solidFill>
              </a:rPr>
              <a:t>	Innate T cells have TCR-independent activation	</a:t>
            </a:r>
          </a:p>
        </p:txBody>
      </p:sp>
    </p:spTree>
    <p:extLst>
      <p:ext uri="{BB962C8B-B14F-4D97-AF65-F5344CB8AC3E}">
        <p14:creationId xmlns:p14="http://schemas.microsoft.com/office/powerpoint/2010/main" val="62789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300" y="1600200"/>
            <a:ext cx="8445500" cy="4525963"/>
          </a:xfrm>
        </p:spPr>
        <p:txBody>
          <a:bodyPr>
            <a:normAutofit/>
          </a:bodyPr>
          <a:lstStyle/>
          <a:p>
            <a:pPr marL="0" indent="0">
              <a:buNone/>
            </a:pPr>
            <a:r>
              <a:rPr lang="en-US" sz="2700" dirty="0">
                <a:latin typeface="Helvetica"/>
                <a:cs typeface="Helvetica"/>
              </a:rPr>
              <a:t>PBMCs from </a:t>
            </a:r>
          </a:p>
          <a:p>
            <a:pPr marL="0" indent="0">
              <a:buNone/>
            </a:pPr>
            <a:r>
              <a:rPr lang="en-US" sz="2700" dirty="0">
                <a:latin typeface="Helvetica"/>
                <a:cs typeface="Helvetica"/>
              </a:rPr>
              <a:t>6 healthy donors</a:t>
            </a:r>
          </a:p>
          <a:p>
            <a:pPr marL="0" indent="0">
              <a:buNone/>
            </a:pPr>
            <a:endParaRPr lang="en-US" sz="2700" dirty="0">
              <a:latin typeface="Helvetica"/>
              <a:cs typeface="Helvetica"/>
            </a:endParaRPr>
          </a:p>
          <a:p>
            <a:pPr marL="0" indent="0">
              <a:buNone/>
            </a:pPr>
            <a:r>
              <a:rPr lang="en-US" sz="2700" dirty="0">
                <a:latin typeface="Helvetica"/>
                <a:cs typeface="Helvetica"/>
              </a:rPr>
              <a:t>Flow sorted 7 </a:t>
            </a:r>
          </a:p>
          <a:p>
            <a:pPr marL="0" indent="0">
              <a:buNone/>
            </a:pPr>
            <a:r>
              <a:rPr lang="en-US" sz="2700" dirty="0">
                <a:latin typeface="Helvetica"/>
                <a:cs typeface="Helvetica"/>
              </a:rPr>
              <a:t>cell types: </a:t>
            </a:r>
          </a:p>
          <a:p>
            <a:pPr marL="0" indent="0">
              <a:buNone/>
            </a:pPr>
            <a:endParaRPr lang="en-US" sz="2700" dirty="0">
              <a:latin typeface="Helvetica"/>
              <a:cs typeface="Helvetica"/>
            </a:endParaRPr>
          </a:p>
          <a:p>
            <a:pPr marL="0" indent="0">
              <a:buNone/>
            </a:pPr>
            <a:endParaRPr lang="en-US" sz="2700" dirty="0">
              <a:latin typeface="Helvetica"/>
              <a:cs typeface="Helvetica"/>
            </a:endParaRPr>
          </a:p>
          <a:p>
            <a:pPr marL="0" indent="0">
              <a:buNone/>
            </a:pPr>
            <a:endParaRPr lang="en-US" sz="2700" dirty="0">
              <a:latin typeface="Helvetica"/>
              <a:cs typeface="Helvetica"/>
            </a:endParaRPr>
          </a:p>
          <a:p>
            <a:pPr marL="0" indent="0">
              <a:buNone/>
            </a:pPr>
            <a:r>
              <a:rPr lang="en-US" sz="2700" dirty="0">
                <a:latin typeface="Helvetica"/>
                <a:cs typeface="Helvetica"/>
              </a:rPr>
              <a:t>Low-input mRNA-seq on 1,000 cells (in duplicate)</a:t>
            </a:r>
          </a:p>
          <a:p>
            <a:pPr marL="0" indent="0">
              <a:buNone/>
            </a:pPr>
            <a:endParaRPr lang="en-US" sz="2700" dirty="0">
              <a:latin typeface="Helvetica"/>
              <a:cs typeface="Helvetica"/>
            </a:endParaRPr>
          </a:p>
          <a:p>
            <a:pPr lvl="1"/>
            <a:endParaRPr lang="en-US" sz="2700" dirty="0">
              <a:latin typeface="Helvetica"/>
              <a:cs typeface="Helvetica"/>
            </a:endParaRPr>
          </a:p>
        </p:txBody>
      </p:sp>
      <p:pic>
        <p:nvPicPr>
          <p:cNvPr id="5" name="Picture 4" descr="AutoimmuneDiseases_1in14.png"/>
          <p:cNvPicPr>
            <a:picLocks noChangeAspect="1"/>
          </p:cNvPicPr>
          <p:nvPr/>
        </p:nvPicPr>
        <p:blipFill rotWithShape="1">
          <a:blip r:embed="rId3">
            <a:extLst>
              <a:ext uri="{28A0092B-C50C-407E-A947-70E740481C1C}">
                <a14:useLocalDpi xmlns:a14="http://schemas.microsoft.com/office/drawing/2010/main" val="0"/>
              </a:ext>
            </a:extLst>
          </a:blip>
          <a:srcRect l="20139" t="44841" r="20416" b="31151"/>
          <a:stretch/>
        </p:blipFill>
        <p:spPr>
          <a:xfrm>
            <a:off x="3733800" y="1600200"/>
            <a:ext cx="4089400" cy="1156115"/>
          </a:xfrm>
          <a:prstGeom prst="rect">
            <a:avLst/>
          </a:prstGeom>
        </p:spPr>
      </p:pic>
      <p:pic>
        <p:nvPicPr>
          <p:cNvPr id="6" name="Picture 5" descr="AutoimmuneDiseases_1in14.png"/>
          <p:cNvPicPr>
            <a:picLocks noChangeAspect="1"/>
          </p:cNvPicPr>
          <p:nvPr/>
        </p:nvPicPr>
        <p:blipFill rotWithShape="1">
          <a:blip r:embed="rId3">
            <a:extLst>
              <a:ext uri="{28A0092B-C50C-407E-A947-70E740481C1C}">
                <a14:useLocalDpi xmlns:a14="http://schemas.microsoft.com/office/drawing/2010/main" val="0"/>
              </a:ext>
            </a:extLst>
          </a:blip>
          <a:srcRect l="20139" t="44841" r="67861" b="31151"/>
          <a:stretch/>
        </p:blipFill>
        <p:spPr>
          <a:xfrm>
            <a:off x="7785100" y="1587500"/>
            <a:ext cx="825500" cy="1156115"/>
          </a:xfrm>
          <a:prstGeom prst="rect">
            <a:avLst/>
          </a:prstGeom>
        </p:spPr>
      </p:pic>
      <p:grpSp>
        <p:nvGrpSpPr>
          <p:cNvPr id="7" name="Group 6"/>
          <p:cNvGrpSpPr/>
          <p:nvPr/>
        </p:nvGrpSpPr>
        <p:grpSpPr>
          <a:xfrm>
            <a:off x="6193914" y="3107374"/>
            <a:ext cx="743345" cy="750997"/>
            <a:chOff x="424870" y="1614055"/>
            <a:chExt cx="1108363" cy="1016000"/>
          </a:xfrm>
        </p:grpSpPr>
        <p:sp>
          <p:nvSpPr>
            <p:cNvPr id="8" name="Oval 7"/>
            <p:cNvSpPr/>
            <p:nvPr/>
          </p:nvSpPr>
          <p:spPr>
            <a:xfrm>
              <a:off x="424870" y="1614055"/>
              <a:ext cx="1108363" cy="1016000"/>
            </a:xfrm>
            <a:prstGeom prst="ellipse">
              <a:avLst/>
            </a:prstGeom>
            <a:solidFill>
              <a:srgbClr val="0C629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44233" y="1766455"/>
              <a:ext cx="780473" cy="713509"/>
            </a:xfrm>
            <a:prstGeom prst="ellipse">
              <a:avLst/>
            </a:prstGeom>
            <a:solidFill>
              <a:srgbClr val="1084D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197986" y="3956741"/>
            <a:ext cx="743345" cy="750997"/>
            <a:chOff x="1692568" y="1616364"/>
            <a:chExt cx="1108363" cy="1016000"/>
          </a:xfrm>
        </p:grpSpPr>
        <p:sp>
          <p:nvSpPr>
            <p:cNvPr id="11" name="Oval 10"/>
            <p:cNvSpPr/>
            <p:nvPr/>
          </p:nvSpPr>
          <p:spPr>
            <a:xfrm>
              <a:off x="1692568" y="1616364"/>
              <a:ext cx="1108363" cy="1016000"/>
            </a:xfrm>
            <a:prstGeom prst="ellipse">
              <a:avLst/>
            </a:prstGeom>
            <a:solidFill>
              <a:srgbClr val="15A8D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893458" y="1768764"/>
              <a:ext cx="780473" cy="713509"/>
            </a:xfrm>
            <a:prstGeom prst="ellipse">
              <a:avLst/>
            </a:prstGeom>
            <a:solidFill>
              <a:srgbClr val="17BAF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4760184" y="3942439"/>
            <a:ext cx="743345" cy="750997"/>
            <a:chOff x="7526038" y="1616364"/>
            <a:chExt cx="1108363" cy="1016000"/>
          </a:xfrm>
        </p:grpSpPr>
        <p:sp>
          <p:nvSpPr>
            <p:cNvPr id="14" name="Oval 13"/>
            <p:cNvSpPr/>
            <p:nvPr/>
          </p:nvSpPr>
          <p:spPr>
            <a:xfrm>
              <a:off x="7526038" y="1616364"/>
              <a:ext cx="1108363" cy="1016000"/>
            </a:xfrm>
            <a:prstGeom prst="ellipse">
              <a:avLst/>
            </a:prstGeom>
            <a:solidFill>
              <a:srgbClr val="BD629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726928" y="1768764"/>
              <a:ext cx="780473" cy="713509"/>
            </a:xfrm>
            <a:prstGeom prst="ellipse">
              <a:avLst/>
            </a:prstGeom>
            <a:solidFill>
              <a:srgbClr val="EB79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711045" y="3135134"/>
            <a:ext cx="743345" cy="750997"/>
            <a:chOff x="6116775" y="1616364"/>
            <a:chExt cx="1108363" cy="1016000"/>
          </a:xfrm>
        </p:grpSpPr>
        <p:sp>
          <p:nvSpPr>
            <p:cNvPr id="17" name="Oval 16"/>
            <p:cNvSpPr/>
            <p:nvPr/>
          </p:nvSpPr>
          <p:spPr>
            <a:xfrm>
              <a:off x="6116775" y="1616364"/>
              <a:ext cx="1108363" cy="1016000"/>
            </a:xfrm>
            <a:prstGeom prst="ellipse">
              <a:avLst/>
            </a:prstGeom>
            <a:solidFill>
              <a:srgbClr val="1A8D6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6317665" y="1768764"/>
              <a:ext cx="780473" cy="713509"/>
            </a:xfrm>
            <a:prstGeom prst="ellipse">
              <a:avLst/>
            </a:prstGeom>
            <a:solidFill>
              <a:srgbClr val="20B77F"/>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3823979" y="3942439"/>
            <a:ext cx="743345" cy="750997"/>
            <a:chOff x="4326310" y="4258216"/>
            <a:chExt cx="1108363" cy="1016000"/>
          </a:xfrm>
        </p:grpSpPr>
        <p:sp>
          <p:nvSpPr>
            <p:cNvPr id="20" name="Oval 19"/>
            <p:cNvSpPr/>
            <p:nvPr/>
          </p:nvSpPr>
          <p:spPr>
            <a:xfrm>
              <a:off x="4326310" y="4258216"/>
              <a:ext cx="1108363" cy="1016000"/>
            </a:xfrm>
            <a:prstGeom prst="ellipse">
              <a:avLst/>
            </a:prstGeom>
            <a:solidFill>
              <a:srgbClr val="DC8D1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527200" y="4410616"/>
              <a:ext cx="780473" cy="713509"/>
            </a:xfrm>
            <a:prstGeom prst="ellipse">
              <a:avLst/>
            </a:prstGeom>
            <a:solidFill>
              <a:srgbClr val="FEA22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823430" y="3145224"/>
            <a:ext cx="743345" cy="750997"/>
            <a:chOff x="7664499" y="5577939"/>
            <a:chExt cx="1108363" cy="1016000"/>
          </a:xfrm>
        </p:grpSpPr>
        <p:sp>
          <p:nvSpPr>
            <p:cNvPr id="23" name="Oval 22"/>
            <p:cNvSpPr/>
            <p:nvPr/>
          </p:nvSpPr>
          <p:spPr>
            <a:xfrm>
              <a:off x="7664499" y="5577939"/>
              <a:ext cx="1108363" cy="1016000"/>
            </a:xfrm>
            <a:prstGeom prst="ellipse">
              <a:avLst/>
            </a:prstGeom>
            <a:solidFill>
              <a:srgbClr val="C6491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7865389" y="5730339"/>
              <a:ext cx="780473" cy="713509"/>
            </a:xfrm>
            <a:prstGeom prst="ellipse">
              <a:avLst/>
            </a:prstGeom>
            <a:solidFill>
              <a:srgbClr val="FD5B1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TextBox 24"/>
          <p:cNvSpPr txBox="1"/>
          <p:nvPr/>
        </p:nvSpPr>
        <p:spPr>
          <a:xfrm>
            <a:off x="6131270" y="4155896"/>
            <a:ext cx="937389" cy="369332"/>
          </a:xfrm>
          <a:prstGeom prst="rect">
            <a:avLst/>
          </a:prstGeom>
          <a:noFill/>
        </p:spPr>
        <p:txBody>
          <a:bodyPr wrap="none" rtlCol="0">
            <a:spAutoFit/>
          </a:bodyPr>
          <a:lstStyle/>
          <a:p>
            <a:r>
              <a:rPr lang="en-US" dirty="0">
                <a:latin typeface="Helvetica"/>
                <a:cs typeface="Helvetica"/>
              </a:rPr>
              <a:t>CD8</a:t>
            </a:r>
            <a:r>
              <a:rPr lang="en-US" baseline="30000" dirty="0">
                <a:latin typeface="Helvetica"/>
                <a:cs typeface="Helvetica"/>
              </a:rPr>
              <a:t>+</a:t>
            </a:r>
            <a:r>
              <a:rPr lang="en-US" dirty="0">
                <a:latin typeface="Helvetica"/>
                <a:cs typeface="Helvetica"/>
              </a:rPr>
              <a:t> T</a:t>
            </a:r>
          </a:p>
        </p:txBody>
      </p:sp>
      <p:sp>
        <p:nvSpPr>
          <p:cNvPr id="26" name="TextBox 25"/>
          <p:cNvSpPr txBox="1"/>
          <p:nvPr/>
        </p:nvSpPr>
        <p:spPr>
          <a:xfrm>
            <a:off x="4823778" y="4147938"/>
            <a:ext cx="567113" cy="303332"/>
          </a:xfrm>
          <a:prstGeom prst="rect">
            <a:avLst/>
          </a:prstGeom>
          <a:noFill/>
        </p:spPr>
        <p:txBody>
          <a:bodyPr wrap="none" rtlCol="0">
            <a:spAutoFit/>
          </a:bodyPr>
          <a:lstStyle/>
          <a:p>
            <a:r>
              <a:rPr lang="en-US" dirty="0" err="1">
                <a:latin typeface="Helvetica"/>
                <a:cs typeface="Helvetica"/>
              </a:rPr>
              <a:t>iNKT</a:t>
            </a:r>
            <a:endParaRPr lang="en-US" dirty="0">
              <a:latin typeface="Helvetica"/>
              <a:cs typeface="Helvetica"/>
            </a:endParaRPr>
          </a:p>
        </p:txBody>
      </p:sp>
      <p:sp>
        <p:nvSpPr>
          <p:cNvPr id="27" name="TextBox 26"/>
          <p:cNvSpPr txBox="1"/>
          <p:nvPr/>
        </p:nvSpPr>
        <p:spPr>
          <a:xfrm>
            <a:off x="4756519" y="3352062"/>
            <a:ext cx="598358" cy="303332"/>
          </a:xfrm>
          <a:prstGeom prst="rect">
            <a:avLst/>
          </a:prstGeom>
          <a:noFill/>
        </p:spPr>
        <p:txBody>
          <a:bodyPr wrap="none" rtlCol="0">
            <a:spAutoFit/>
          </a:bodyPr>
          <a:lstStyle/>
          <a:p>
            <a:r>
              <a:rPr lang="en-US" dirty="0">
                <a:latin typeface="Helvetica"/>
                <a:cs typeface="Helvetica"/>
              </a:rPr>
              <a:t>MAIT</a:t>
            </a:r>
          </a:p>
        </p:txBody>
      </p:sp>
      <p:sp>
        <p:nvSpPr>
          <p:cNvPr id="28" name="TextBox 27"/>
          <p:cNvSpPr txBox="1"/>
          <p:nvPr/>
        </p:nvSpPr>
        <p:spPr>
          <a:xfrm>
            <a:off x="3923776" y="4133163"/>
            <a:ext cx="484008" cy="303332"/>
          </a:xfrm>
          <a:prstGeom prst="rect">
            <a:avLst/>
          </a:prstGeom>
          <a:noFill/>
        </p:spPr>
        <p:txBody>
          <a:bodyPr wrap="none" rtlCol="0">
            <a:spAutoFit/>
          </a:bodyPr>
          <a:lstStyle/>
          <a:p>
            <a:r>
              <a:rPr lang="en-US" dirty="0">
                <a:latin typeface="Helvetica"/>
                <a:cs typeface="Helvetica"/>
              </a:rPr>
              <a:t>V</a:t>
            </a:r>
            <a:r>
              <a:rPr lang="en-US" dirty="0">
                <a:latin typeface="Symbol" charset="2"/>
                <a:cs typeface="Symbol" charset="2"/>
              </a:rPr>
              <a:t>d</a:t>
            </a:r>
            <a:r>
              <a:rPr lang="en-US" dirty="0">
                <a:latin typeface="Helvetica"/>
                <a:cs typeface="Helvetica"/>
              </a:rPr>
              <a:t>1</a:t>
            </a:r>
          </a:p>
        </p:txBody>
      </p:sp>
      <p:sp>
        <p:nvSpPr>
          <p:cNvPr id="29" name="TextBox 28"/>
          <p:cNvSpPr txBox="1"/>
          <p:nvPr/>
        </p:nvSpPr>
        <p:spPr>
          <a:xfrm>
            <a:off x="3912395" y="3344789"/>
            <a:ext cx="473298" cy="303332"/>
          </a:xfrm>
          <a:prstGeom prst="rect">
            <a:avLst/>
          </a:prstGeom>
          <a:noFill/>
        </p:spPr>
        <p:txBody>
          <a:bodyPr wrap="none" rtlCol="0">
            <a:spAutoFit/>
          </a:bodyPr>
          <a:lstStyle/>
          <a:p>
            <a:r>
              <a:rPr lang="en-US" dirty="0">
                <a:latin typeface="Helvetica"/>
                <a:cs typeface="Helvetica"/>
              </a:rPr>
              <a:t>V</a:t>
            </a:r>
            <a:r>
              <a:rPr lang="en-US" dirty="0">
                <a:latin typeface="Symbol" charset="2"/>
                <a:cs typeface="Symbol" charset="2"/>
              </a:rPr>
              <a:t>d</a:t>
            </a:r>
            <a:r>
              <a:rPr lang="en-US" dirty="0">
                <a:latin typeface="Helvetica"/>
                <a:cs typeface="Helvetica"/>
              </a:rPr>
              <a:t>2</a:t>
            </a:r>
          </a:p>
        </p:txBody>
      </p:sp>
      <p:sp>
        <p:nvSpPr>
          <p:cNvPr id="30" name="TextBox 29"/>
          <p:cNvSpPr txBox="1"/>
          <p:nvPr/>
        </p:nvSpPr>
        <p:spPr>
          <a:xfrm>
            <a:off x="6115799" y="3332674"/>
            <a:ext cx="937389" cy="369332"/>
          </a:xfrm>
          <a:prstGeom prst="rect">
            <a:avLst/>
          </a:prstGeom>
          <a:noFill/>
        </p:spPr>
        <p:txBody>
          <a:bodyPr wrap="none" rtlCol="0">
            <a:spAutoFit/>
          </a:bodyPr>
          <a:lstStyle/>
          <a:p>
            <a:r>
              <a:rPr lang="en-US" dirty="0">
                <a:latin typeface="Helvetica"/>
                <a:cs typeface="Helvetica"/>
              </a:rPr>
              <a:t>CD4</a:t>
            </a:r>
            <a:r>
              <a:rPr lang="en-US" baseline="30000" dirty="0">
                <a:latin typeface="Helvetica"/>
                <a:cs typeface="Helvetica"/>
              </a:rPr>
              <a:t>+</a:t>
            </a:r>
            <a:r>
              <a:rPr lang="en-US" dirty="0">
                <a:latin typeface="Helvetica"/>
                <a:cs typeface="Helvetica"/>
              </a:rPr>
              <a:t> T</a:t>
            </a:r>
          </a:p>
        </p:txBody>
      </p:sp>
      <p:grpSp>
        <p:nvGrpSpPr>
          <p:cNvPr id="34" name="Group 33"/>
          <p:cNvGrpSpPr/>
          <p:nvPr/>
        </p:nvGrpSpPr>
        <p:grpSpPr>
          <a:xfrm>
            <a:off x="7657232" y="3419854"/>
            <a:ext cx="743345" cy="750997"/>
            <a:chOff x="4326310" y="4258216"/>
            <a:chExt cx="1108363" cy="1016000"/>
          </a:xfrm>
        </p:grpSpPr>
        <p:sp>
          <p:nvSpPr>
            <p:cNvPr id="35" name="Oval 34"/>
            <p:cNvSpPr/>
            <p:nvPr/>
          </p:nvSpPr>
          <p:spPr>
            <a:xfrm>
              <a:off x="4326310" y="4258216"/>
              <a:ext cx="1108363" cy="1016000"/>
            </a:xfrm>
            <a:prstGeom prst="ellipse">
              <a:avLst/>
            </a:prstGeom>
            <a:solidFill>
              <a:schemeClr val="tx1">
                <a:lumMod val="65000"/>
                <a:lumOff val="3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527200" y="4410616"/>
              <a:ext cx="780473" cy="713509"/>
            </a:xfrm>
            <a:prstGeom prst="ellipse">
              <a:avLst/>
            </a:prstGeom>
            <a:solidFill>
              <a:schemeClr val="bg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p:nvSpPr>
        <p:spPr>
          <a:xfrm>
            <a:off x="7777165" y="3607737"/>
            <a:ext cx="410798" cy="303332"/>
          </a:xfrm>
          <a:prstGeom prst="rect">
            <a:avLst/>
          </a:prstGeom>
          <a:noFill/>
        </p:spPr>
        <p:txBody>
          <a:bodyPr wrap="none" rtlCol="0">
            <a:spAutoFit/>
          </a:bodyPr>
          <a:lstStyle/>
          <a:p>
            <a:r>
              <a:rPr lang="en-US" dirty="0">
                <a:latin typeface="Helvetica"/>
                <a:cs typeface="Helvetica"/>
              </a:rPr>
              <a:t>NK</a:t>
            </a:r>
          </a:p>
        </p:txBody>
      </p:sp>
      <p:sp>
        <p:nvSpPr>
          <p:cNvPr id="2" name="TextBox 1"/>
          <p:cNvSpPr txBox="1"/>
          <p:nvPr/>
        </p:nvSpPr>
        <p:spPr>
          <a:xfrm>
            <a:off x="-13997" y="237069"/>
            <a:ext cx="9586654" cy="1015663"/>
          </a:xfrm>
          <a:prstGeom prst="rect">
            <a:avLst/>
          </a:prstGeom>
          <a:noFill/>
        </p:spPr>
        <p:txBody>
          <a:bodyPr wrap="none" rtlCol="0">
            <a:spAutoFit/>
          </a:bodyPr>
          <a:lstStyle/>
          <a:p>
            <a:r>
              <a:rPr lang="en-US" sz="2900" dirty="0" err="1">
                <a:solidFill>
                  <a:srgbClr val="000000"/>
                </a:solidFill>
                <a:latin typeface="Helvetica"/>
                <a:cs typeface="Helvetica"/>
              </a:rPr>
              <a:t>Trancsriptomic</a:t>
            </a:r>
            <a:r>
              <a:rPr lang="en-US" sz="2900" dirty="0">
                <a:solidFill>
                  <a:srgbClr val="000000"/>
                </a:solidFill>
                <a:latin typeface="Helvetica"/>
                <a:cs typeface="Helvetica"/>
              </a:rPr>
              <a:t> characterization of human innate T cells</a:t>
            </a:r>
          </a:p>
          <a:p>
            <a:endParaRPr lang="en-US" sz="2900" dirty="0">
              <a:solidFill>
                <a:srgbClr val="000000"/>
              </a:solidFill>
              <a:latin typeface="Helvetica"/>
              <a:cs typeface="Helvetica"/>
            </a:endParaRPr>
          </a:p>
        </p:txBody>
      </p:sp>
    </p:spTree>
    <p:extLst>
      <p:ext uri="{BB962C8B-B14F-4D97-AF65-F5344CB8AC3E}">
        <p14:creationId xmlns:p14="http://schemas.microsoft.com/office/powerpoint/2010/main" val="200912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23900"/>
            <a:ext cx="9144000" cy="6155912"/>
          </a:xfrm>
          <a:prstGeom prst="rect">
            <a:avLst/>
          </a:prstGeom>
        </p:spPr>
      </p:pic>
      <p:sp>
        <p:nvSpPr>
          <p:cNvPr id="2" name="Rectangle 1"/>
          <p:cNvSpPr/>
          <p:nvPr/>
        </p:nvSpPr>
        <p:spPr>
          <a:xfrm>
            <a:off x="4068417" y="2398643"/>
            <a:ext cx="5073997" cy="235808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445936" y="2031236"/>
            <a:ext cx="1879600" cy="51492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597400" y="2882900"/>
            <a:ext cx="4381500" cy="3393237"/>
          </a:xfrm>
          <a:prstGeom prst="rect">
            <a:avLst/>
          </a:prstGeom>
          <a:noFill/>
        </p:spPr>
        <p:txBody>
          <a:bodyPr wrap="square" rtlCol="0">
            <a:spAutoFit/>
          </a:bodyPr>
          <a:lstStyle/>
          <a:p>
            <a:pPr>
              <a:lnSpc>
                <a:spcPct val="150000"/>
              </a:lnSpc>
            </a:pPr>
            <a:r>
              <a:rPr lang="en-US" dirty="0">
                <a:latin typeface="Helvetica"/>
                <a:cs typeface="Helvetica"/>
              </a:rPr>
              <a:t>NK: CD3</a:t>
            </a:r>
            <a:r>
              <a:rPr lang="en-US" baseline="30000" dirty="0">
                <a:latin typeface="Helvetica"/>
                <a:cs typeface="Helvetica"/>
              </a:rPr>
              <a:t>- </a:t>
            </a:r>
            <a:r>
              <a:rPr lang="en-US" dirty="0">
                <a:latin typeface="Helvetica"/>
                <a:cs typeface="Helvetica"/>
              </a:rPr>
              <a:t>CD117</a:t>
            </a:r>
            <a:r>
              <a:rPr lang="en-US" baseline="30000" dirty="0">
                <a:latin typeface="Helvetica"/>
                <a:cs typeface="Helvetica"/>
              </a:rPr>
              <a:t>-</a:t>
            </a:r>
            <a:r>
              <a:rPr lang="en-US" dirty="0">
                <a:latin typeface="Helvetica"/>
                <a:cs typeface="Helvetica"/>
              </a:rPr>
              <a:t>CD56</a:t>
            </a:r>
            <a:r>
              <a:rPr lang="en-US" baseline="30000" dirty="0">
                <a:latin typeface="Helvetica"/>
                <a:cs typeface="Helvetica"/>
              </a:rPr>
              <a:t>+</a:t>
            </a:r>
          </a:p>
          <a:p>
            <a:pPr>
              <a:lnSpc>
                <a:spcPct val="150000"/>
              </a:lnSpc>
            </a:pPr>
            <a:r>
              <a:rPr lang="en-US" dirty="0">
                <a:latin typeface="Helvetica"/>
                <a:cs typeface="Helvetica"/>
              </a:rPr>
              <a:t>V</a:t>
            </a:r>
            <a:r>
              <a:rPr lang="en-US" dirty="0">
                <a:latin typeface="Symbol" charset="2"/>
                <a:cs typeface="Symbol" charset="2"/>
              </a:rPr>
              <a:t>d</a:t>
            </a:r>
            <a:r>
              <a:rPr lang="en-US" dirty="0">
                <a:latin typeface="Helvetica"/>
                <a:cs typeface="Helvetica"/>
              </a:rPr>
              <a:t>1: CD3</a:t>
            </a:r>
            <a:r>
              <a:rPr lang="en-US" baseline="30000" dirty="0">
                <a:latin typeface="Helvetica"/>
                <a:cs typeface="Helvetica"/>
              </a:rPr>
              <a:t>+ </a:t>
            </a:r>
            <a:r>
              <a:rPr lang="en-US" dirty="0">
                <a:latin typeface="Helvetica"/>
                <a:cs typeface="Helvetica"/>
              </a:rPr>
              <a:t>V</a:t>
            </a:r>
            <a:r>
              <a:rPr lang="en-US" dirty="0">
                <a:latin typeface="Symbol" charset="2"/>
                <a:cs typeface="Symbol" charset="2"/>
              </a:rPr>
              <a:t>d</a:t>
            </a:r>
            <a:r>
              <a:rPr lang="en-US" dirty="0">
                <a:latin typeface="Helvetica"/>
                <a:cs typeface="Helvetica"/>
              </a:rPr>
              <a:t>1</a:t>
            </a:r>
            <a:r>
              <a:rPr lang="en-US" baseline="30000" dirty="0">
                <a:latin typeface="Helvetica"/>
                <a:cs typeface="Helvetica"/>
              </a:rPr>
              <a:t>+ </a:t>
            </a:r>
            <a:r>
              <a:rPr lang="en-US" dirty="0">
                <a:latin typeface="Helvetica"/>
                <a:cs typeface="Helvetica"/>
              </a:rPr>
              <a:t>V</a:t>
            </a:r>
            <a:r>
              <a:rPr lang="en-US" dirty="0">
                <a:latin typeface="Symbol" charset="2"/>
                <a:cs typeface="Symbol" charset="2"/>
              </a:rPr>
              <a:t>d</a:t>
            </a:r>
            <a:r>
              <a:rPr lang="en-US" dirty="0">
                <a:latin typeface="Helvetica"/>
                <a:cs typeface="Helvetica"/>
              </a:rPr>
              <a:t>2</a:t>
            </a:r>
            <a:r>
              <a:rPr lang="en-US" baseline="30000" dirty="0">
                <a:latin typeface="Helvetica"/>
                <a:cs typeface="Helvetica"/>
              </a:rPr>
              <a:t>-</a:t>
            </a:r>
          </a:p>
          <a:p>
            <a:pPr>
              <a:lnSpc>
                <a:spcPct val="150000"/>
              </a:lnSpc>
            </a:pPr>
            <a:r>
              <a:rPr lang="en-US" dirty="0">
                <a:latin typeface="Helvetica"/>
                <a:cs typeface="Helvetica"/>
              </a:rPr>
              <a:t>V</a:t>
            </a:r>
            <a:r>
              <a:rPr lang="en-US" dirty="0">
                <a:latin typeface="Symbol" charset="2"/>
                <a:cs typeface="Symbol" charset="2"/>
              </a:rPr>
              <a:t>d</a:t>
            </a:r>
            <a:r>
              <a:rPr lang="en-US" dirty="0">
                <a:latin typeface="Helvetica"/>
                <a:cs typeface="Helvetica"/>
              </a:rPr>
              <a:t>2: CD3</a:t>
            </a:r>
            <a:r>
              <a:rPr lang="en-US" baseline="30000" dirty="0">
                <a:latin typeface="Helvetica"/>
                <a:cs typeface="Helvetica"/>
              </a:rPr>
              <a:t>+ </a:t>
            </a:r>
            <a:r>
              <a:rPr lang="en-US" dirty="0">
                <a:latin typeface="Helvetica"/>
                <a:cs typeface="Helvetica"/>
              </a:rPr>
              <a:t>V</a:t>
            </a:r>
            <a:r>
              <a:rPr lang="en-US" dirty="0">
                <a:latin typeface="Symbol" charset="2"/>
                <a:cs typeface="Symbol" charset="2"/>
              </a:rPr>
              <a:t>d</a:t>
            </a:r>
            <a:r>
              <a:rPr lang="en-US" dirty="0">
                <a:latin typeface="Helvetica"/>
                <a:cs typeface="Helvetica"/>
              </a:rPr>
              <a:t>1</a:t>
            </a:r>
            <a:r>
              <a:rPr lang="en-US" baseline="30000" dirty="0">
                <a:latin typeface="Helvetica"/>
                <a:cs typeface="Helvetica"/>
              </a:rPr>
              <a:t>-</a:t>
            </a:r>
            <a:r>
              <a:rPr lang="en-US" dirty="0">
                <a:latin typeface="Helvetica"/>
                <a:cs typeface="Helvetica"/>
              </a:rPr>
              <a:t> V</a:t>
            </a:r>
            <a:r>
              <a:rPr lang="en-US" dirty="0">
                <a:latin typeface="Symbol" charset="2"/>
                <a:cs typeface="Symbol" charset="2"/>
              </a:rPr>
              <a:t>d</a:t>
            </a:r>
            <a:r>
              <a:rPr lang="en-US" dirty="0">
                <a:latin typeface="Helvetica"/>
                <a:cs typeface="Helvetica"/>
              </a:rPr>
              <a:t>2</a:t>
            </a:r>
            <a:r>
              <a:rPr lang="en-US" baseline="30000" dirty="0">
                <a:latin typeface="Helvetica"/>
                <a:cs typeface="Helvetica"/>
              </a:rPr>
              <a:t>+</a:t>
            </a:r>
            <a:endParaRPr lang="en-US" dirty="0">
              <a:latin typeface="Helvetica"/>
              <a:cs typeface="Helvetica"/>
            </a:endParaRPr>
          </a:p>
          <a:p>
            <a:pPr>
              <a:lnSpc>
                <a:spcPct val="150000"/>
              </a:lnSpc>
            </a:pPr>
            <a:r>
              <a:rPr lang="en-US" dirty="0" err="1">
                <a:latin typeface="Helvetica"/>
                <a:cs typeface="Helvetica"/>
              </a:rPr>
              <a:t>iNKT</a:t>
            </a:r>
            <a:r>
              <a:rPr lang="en-US" dirty="0">
                <a:latin typeface="Helvetica"/>
                <a:cs typeface="Helvetica"/>
              </a:rPr>
              <a:t>: CD3</a:t>
            </a:r>
            <a:r>
              <a:rPr lang="en-US" baseline="30000" dirty="0">
                <a:latin typeface="Helvetica"/>
                <a:cs typeface="Helvetica"/>
              </a:rPr>
              <a:t>+ </a:t>
            </a:r>
            <a:r>
              <a:rPr lang="en-US" dirty="0">
                <a:latin typeface="Helvetica"/>
                <a:cs typeface="Helvetica"/>
              </a:rPr>
              <a:t>V</a:t>
            </a:r>
            <a:r>
              <a:rPr lang="en-US" dirty="0">
                <a:latin typeface="Symbol" charset="2"/>
                <a:cs typeface="Symbol" charset="2"/>
              </a:rPr>
              <a:t>d</a:t>
            </a:r>
            <a:r>
              <a:rPr lang="en-US" dirty="0">
                <a:latin typeface="Helvetica"/>
                <a:cs typeface="Helvetica"/>
              </a:rPr>
              <a:t>1</a:t>
            </a:r>
            <a:r>
              <a:rPr lang="en-US" baseline="30000" dirty="0">
                <a:latin typeface="Helvetica"/>
                <a:cs typeface="Helvetica"/>
              </a:rPr>
              <a:t>-</a:t>
            </a:r>
            <a:r>
              <a:rPr lang="en-US" dirty="0">
                <a:latin typeface="Helvetica"/>
                <a:cs typeface="Helvetica"/>
              </a:rPr>
              <a:t> V</a:t>
            </a:r>
            <a:r>
              <a:rPr lang="en-US" dirty="0">
                <a:latin typeface="Symbol" charset="2"/>
                <a:cs typeface="Symbol" charset="2"/>
              </a:rPr>
              <a:t>d</a:t>
            </a:r>
            <a:r>
              <a:rPr lang="en-US" dirty="0">
                <a:latin typeface="Helvetica"/>
                <a:cs typeface="Helvetica"/>
              </a:rPr>
              <a:t>2</a:t>
            </a:r>
            <a:r>
              <a:rPr lang="en-US" baseline="30000" dirty="0">
                <a:latin typeface="Helvetica"/>
                <a:cs typeface="Helvetica"/>
              </a:rPr>
              <a:t>- </a:t>
            </a:r>
            <a:r>
              <a:rPr lang="en-US" dirty="0">
                <a:latin typeface="Helvetica"/>
                <a:cs typeface="Helvetica"/>
              </a:rPr>
              <a:t>CD1d-PBS57tet</a:t>
            </a:r>
            <a:r>
              <a:rPr lang="en-US" baseline="30000" dirty="0">
                <a:latin typeface="Helvetica"/>
                <a:cs typeface="Helvetica"/>
              </a:rPr>
              <a:t>+</a:t>
            </a:r>
            <a:endParaRPr lang="en-US" dirty="0">
              <a:latin typeface="Helvetica"/>
              <a:cs typeface="Helvetica"/>
            </a:endParaRPr>
          </a:p>
          <a:p>
            <a:pPr>
              <a:lnSpc>
                <a:spcPct val="150000"/>
              </a:lnSpc>
            </a:pPr>
            <a:r>
              <a:rPr lang="en-US" dirty="0">
                <a:latin typeface="Helvetica"/>
                <a:cs typeface="Helvetica"/>
              </a:rPr>
              <a:t>MAIT: CD3</a:t>
            </a:r>
            <a:r>
              <a:rPr lang="en-US" baseline="30000" dirty="0">
                <a:latin typeface="Helvetica"/>
                <a:cs typeface="Helvetica"/>
              </a:rPr>
              <a:t>+</a:t>
            </a:r>
            <a:r>
              <a:rPr lang="en-US" dirty="0">
                <a:latin typeface="Helvetica"/>
                <a:cs typeface="Helvetica"/>
              </a:rPr>
              <a:t> CD161</a:t>
            </a:r>
            <a:r>
              <a:rPr lang="en-US" baseline="30000" dirty="0">
                <a:latin typeface="Helvetica"/>
                <a:cs typeface="Helvetica"/>
              </a:rPr>
              <a:t>+</a:t>
            </a:r>
            <a:r>
              <a:rPr lang="en-US" dirty="0">
                <a:latin typeface="Helvetica"/>
                <a:cs typeface="Helvetica"/>
              </a:rPr>
              <a:t> MR1-5-OPRUtet</a:t>
            </a:r>
            <a:r>
              <a:rPr lang="en-US" baseline="30000" dirty="0">
                <a:latin typeface="Helvetica"/>
                <a:cs typeface="Helvetica"/>
              </a:rPr>
              <a:t>+</a:t>
            </a:r>
            <a:endParaRPr lang="en-US" dirty="0">
              <a:latin typeface="Helvetica"/>
              <a:cs typeface="Helvetica"/>
            </a:endParaRPr>
          </a:p>
          <a:p>
            <a:pPr>
              <a:lnSpc>
                <a:spcPct val="150000"/>
              </a:lnSpc>
            </a:pPr>
            <a:r>
              <a:rPr lang="en-US" dirty="0">
                <a:latin typeface="Helvetica"/>
                <a:cs typeface="Helvetica"/>
              </a:rPr>
              <a:t>CD4+ T : CD3</a:t>
            </a:r>
            <a:r>
              <a:rPr lang="en-US" baseline="30000" dirty="0">
                <a:latin typeface="Helvetica"/>
                <a:cs typeface="Helvetica"/>
              </a:rPr>
              <a:t>+ </a:t>
            </a:r>
            <a:r>
              <a:rPr lang="en-US" dirty="0">
                <a:latin typeface="Helvetica"/>
                <a:cs typeface="Helvetica"/>
              </a:rPr>
              <a:t>CD1d-tet+Pan</a:t>
            </a:r>
            <a:r>
              <a:rPr lang="en-US" dirty="0">
                <a:latin typeface="Symbol" charset="2"/>
                <a:cs typeface="Symbol" charset="2"/>
              </a:rPr>
              <a:t>gd</a:t>
            </a:r>
            <a:r>
              <a:rPr lang="en-US" baseline="30000" dirty="0">
                <a:latin typeface="Helvetica"/>
                <a:cs typeface="Helvetica"/>
              </a:rPr>
              <a:t>-</a:t>
            </a:r>
            <a:r>
              <a:rPr lang="en-US" dirty="0">
                <a:latin typeface="Helvetica"/>
                <a:cs typeface="Helvetica"/>
              </a:rPr>
              <a:t> CD4</a:t>
            </a:r>
            <a:r>
              <a:rPr lang="en-US" baseline="30000" dirty="0">
                <a:latin typeface="Helvetica"/>
                <a:cs typeface="Helvetica"/>
              </a:rPr>
              <a:t>+</a:t>
            </a:r>
            <a:endParaRPr lang="en-US" dirty="0">
              <a:latin typeface="Helvetica"/>
              <a:cs typeface="Helvetica"/>
            </a:endParaRPr>
          </a:p>
          <a:p>
            <a:pPr>
              <a:lnSpc>
                <a:spcPct val="150000"/>
              </a:lnSpc>
            </a:pPr>
            <a:r>
              <a:rPr lang="en-US" dirty="0">
                <a:latin typeface="Helvetica"/>
                <a:cs typeface="Helvetica"/>
              </a:rPr>
              <a:t>CD8+ T : CD3</a:t>
            </a:r>
            <a:r>
              <a:rPr lang="en-US" baseline="30000" dirty="0">
                <a:latin typeface="Helvetica"/>
                <a:cs typeface="Helvetica"/>
              </a:rPr>
              <a:t>+ </a:t>
            </a:r>
            <a:r>
              <a:rPr lang="en-US" dirty="0">
                <a:latin typeface="Helvetica"/>
                <a:cs typeface="Helvetica"/>
              </a:rPr>
              <a:t>CD1d-tet+Pan</a:t>
            </a:r>
            <a:r>
              <a:rPr lang="en-US" dirty="0">
                <a:latin typeface="Symbol" charset="2"/>
                <a:cs typeface="Symbol" charset="2"/>
              </a:rPr>
              <a:t>gd</a:t>
            </a:r>
            <a:r>
              <a:rPr lang="en-US" baseline="30000" dirty="0">
                <a:latin typeface="Helvetica"/>
                <a:cs typeface="Helvetica"/>
              </a:rPr>
              <a:t>-</a:t>
            </a:r>
            <a:r>
              <a:rPr lang="en-US" dirty="0">
                <a:latin typeface="Helvetica"/>
                <a:cs typeface="Helvetica"/>
              </a:rPr>
              <a:t> CD8</a:t>
            </a:r>
            <a:r>
              <a:rPr lang="en-US" baseline="30000" dirty="0">
                <a:latin typeface="Helvetica"/>
                <a:cs typeface="Helvetica"/>
              </a:rPr>
              <a:t>+</a:t>
            </a:r>
            <a:endParaRPr lang="en-US" dirty="0">
              <a:latin typeface="Helvetica"/>
              <a:cs typeface="Helvetica"/>
            </a:endParaRPr>
          </a:p>
          <a:p>
            <a:pPr>
              <a:lnSpc>
                <a:spcPct val="150000"/>
              </a:lnSpc>
            </a:pPr>
            <a:endParaRPr lang="en-US" dirty="0"/>
          </a:p>
        </p:txBody>
      </p:sp>
      <p:sp>
        <p:nvSpPr>
          <p:cNvPr id="6" name="TextBox 5"/>
          <p:cNvSpPr txBox="1"/>
          <p:nvPr/>
        </p:nvSpPr>
        <p:spPr>
          <a:xfrm>
            <a:off x="342900" y="165100"/>
            <a:ext cx="2097850" cy="430887"/>
          </a:xfrm>
          <a:prstGeom prst="rect">
            <a:avLst/>
          </a:prstGeom>
          <a:noFill/>
        </p:spPr>
        <p:txBody>
          <a:bodyPr wrap="none" rtlCol="0">
            <a:spAutoFit/>
          </a:bodyPr>
          <a:lstStyle/>
          <a:p>
            <a:r>
              <a:rPr lang="en-US" sz="2200" dirty="0">
                <a:latin typeface="Helvetica"/>
                <a:cs typeface="Helvetica"/>
              </a:rPr>
              <a:t>Gating strategy</a:t>
            </a:r>
          </a:p>
        </p:txBody>
      </p:sp>
    </p:spTree>
    <p:extLst>
      <p:ext uri="{BB962C8B-B14F-4D97-AF65-F5344CB8AC3E}">
        <p14:creationId xmlns:p14="http://schemas.microsoft.com/office/powerpoint/2010/main" val="83082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2_v3.pdf"/>
          <p:cNvPicPr>
            <a:picLocks noChangeAspect="1"/>
          </p:cNvPicPr>
          <p:nvPr/>
        </p:nvPicPr>
        <p:blipFill rotWithShape="1">
          <a:blip r:embed="rId3">
            <a:extLst>
              <a:ext uri="{28A0092B-C50C-407E-A947-70E740481C1C}">
                <a14:useLocalDpi xmlns:a14="http://schemas.microsoft.com/office/drawing/2010/main" val="0"/>
              </a:ext>
            </a:extLst>
          </a:blip>
          <a:srcRect l="6972" t="10552" r="59543" b="65014"/>
          <a:stretch/>
        </p:blipFill>
        <p:spPr>
          <a:xfrm>
            <a:off x="266700" y="1400187"/>
            <a:ext cx="4575671" cy="4339779"/>
          </a:xfrm>
          <a:prstGeom prst="rect">
            <a:avLst/>
          </a:prstGeom>
        </p:spPr>
      </p:pic>
      <p:pic>
        <p:nvPicPr>
          <p:cNvPr id="17" name="Picture 16" descr="Figure2_v3.pdf"/>
          <p:cNvPicPr>
            <a:picLocks noChangeAspect="1"/>
          </p:cNvPicPr>
          <p:nvPr/>
        </p:nvPicPr>
        <p:blipFill rotWithShape="1">
          <a:blip r:embed="rId3">
            <a:extLst>
              <a:ext uri="{28A0092B-C50C-407E-A947-70E740481C1C}">
                <a14:useLocalDpi xmlns:a14="http://schemas.microsoft.com/office/drawing/2010/main" val="0"/>
              </a:ext>
            </a:extLst>
          </a:blip>
          <a:srcRect l="6972" t="35293" r="59543" b="50470"/>
          <a:stretch/>
        </p:blipFill>
        <p:spPr>
          <a:xfrm>
            <a:off x="5105400" y="2336816"/>
            <a:ext cx="3860799" cy="2133600"/>
          </a:xfrm>
          <a:prstGeom prst="rect">
            <a:avLst/>
          </a:prstGeom>
        </p:spPr>
      </p:pic>
      <p:sp>
        <p:nvSpPr>
          <p:cNvPr id="7" name="TextBox 6"/>
          <p:cNvSpPr txBox="1"/>
          <p:nvPr/>
        </p:nvSpPr>
        <p:spPr>
          <a:xfrm>
            <a:off x="189199" y="237069"/>
            <a:ext cx="8813468" cy="984885"/>
          </a:xfrm>
          <a:prstGeom prst="rect">
            <a:avLst/>
          </a:prstGeom>
          <a:noFill/>
        </p:spPr>
        <p:txBody>
          <a:bodyPr wrap="none" rtlCol="0">
            <a:spAutoFit/>
          </a:bodyPr>
          <a:lstStyle/>
          <a:p>
            <a:r>
              <a:rPr lang="en-US" sz="2900" dirty="0">
                <a:solidFill>
                  <a:srgbClr val="000000"/>
                </a:solidFill>
                <a:latin typeface="Helvetica"/>
                <a:cs typeface="Helvetica"/>
              </a:rPr>
              <a:t>Innate T cells align a continuous innateness gradient</a:t>
            </a:r>
          </a:p>
          <a:p>
            <a:endParaRPr lang="en-US" sz="2900" dirty="0">
              <a:solidFill>
                <a:srgbClr val="000000"/>
              </a:solidFill>
              <a:latin typeface="Helvetica"/>
              <a:cs typeface="Helvetica"/>
            </a:endParaRPr>
          </a:p>
        </p:txBody>
      </p:sp>
    </p:spTree>
    <p:extLst>
      <p:ext uri="{BB962C8B-B14F-4D97-AF65-F5344CB8AC3E}">
        <p14:creationId xmlns:p14="http://schemas.microsoft.com/office/powerpoint/2010/main" val="4199661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7298</TotalTime>
  <Words>3733</Words>
  <Application>Microsoft Macintosh PowerPoint</Application>
  <PresentationFormat>On-screen Show (4:3)</PresentationFormat>
  <Paragraphs>308</Paragraphs>
  <Slides>34</Slides>
  <Notes>30</Notes>
  <HiddenSlides>9</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Cambria Math</vt:lpstr>
      <vt:lpstr>Helvetica</vt:lpstr>
      <vt:lpstr>Symbol</vt:lpstr>
      <vt:lpstr>Office Theme</vt:lpstr>
      <vt:lpstr>Document</vt:lpstr>
      <vt:lpstr>What transcriptomics can tell us about immune cell states</vt:lpstr>
      <vt:lpstr>PowerPoint Presentation</vt:lpstr>
      <vt:lpstr>Diverse human T cell 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we calculate the “innateness score”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Objectives of Gutierrez-Arcelus Lab</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Allele-specific expression changes dynamically during T cell activation in HLA and other autoimmune loci  </dc:title>
  <dc:creator>Maria Gutierrez-Arcelus</dc:creator>
  <cp:lastModifiedBy>Maria Gutierrez-Arcelus</cp:lastModifiedBy>
  <cp:revision>91</cp:revision>
  <dcterms:created xsi:type="dcterms:W3CDTF">2019-10-29T20:02:59Z</dcterms:created>
  <dcterms:modified xsi:type="dcterms:W3CDTF">2022-10-06T21:12:16Z</dcterms:modified>
</cp:coreProperties>
</file>